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9"/>
  </p:notesMasterIdLst>
  <p:sldIdLst>
    <p:sldId id="257" r:id="rId2"/>
    <p:sldId id="258" r:id="rId3"/>
    <p:sldId id="357" r:id="rId4"/>
    <p:sldId id="367" r:id="rId5"/>
    <p:sldId id="400" r:id="rId6"/>
    <p:sldId id="401" r:id="rId7"/>
    <p:sldId id="408" r:id="rId8"/>
    <p:sldId id="404" r:id="rId9"/>
    <p:sldId id="402" r:id="rId10"/>
    <p:sldId id="403" r:id="rId11"/>
    <p:sldId id="407" r:id="rId12"/>
    <p:sldId id="396" r:id="rId13"/>
    <p:sldId id="365" r:id="rId14"/>
    <p:sldId id="405" r:id="rId15"/>
    <p:sldId id="406" r:id="rId16"/>
    <p:sldId id="397" r:id="rId17"/>
    <p:sldId id="398" r:id="rId18"/>
  </p:sldIdLst>
  <p:sldSz cx="12192000" cy="6858000"/>
  <p:notesSz cx="7104063" cy="102346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A120D"/>
    <a:srgbClr val="810001"/>
    <a:srgbClr val="151E3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319" autoAdjust="0"/>
    <p:restoredTop sz="70545" autoAdjust="0"/>
  </p:normalViewPr>
  <p:slideViewPr>
    <p:cSldViewPr snapToGrid="0">
      <p:cViewPr varScale="1">
        <p:scale>
          <a:sx n="117" d="100"/>
          <a:sy n="117" d="100"/>
        </p:scale>
        <p:origin x="2196" y="42"/>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8427" cy="513508"/>
          </a:xfrm>
          <a:prstGeom prst="rect">
            <a:avLst/>
          </a:prstGeom>
        </p:spPr>
        <p:txBody>
          <a:bodyPr vert="horz" lIns="99075" tIns="49538" rIns="99075" bIns="49538" rtlCol="0"/>
          <a:lstStyle>
            <a:lvl1pPr algn="l">
              <a:defRPr sz="1300"/>
            </a:lvl1pPr>
          </a:lstStyle>
          <a:p>
            <a:endParaRPr lang="en-GB"/>
          </a:p>
        </p:txBody>
      </p:sp>
      <p:sp>
        <p:nvSpPr>
          <p:cNvPr id="3" name="Date Placeholder 2"/>
          <p:cNvSpPr>
            <a:spLocks noGrp="1"/>
          </p:cNvSpPr>
          <p:nvPr>
            <p:ph type="dt" idx="1"/>
          </p:nvPr>
        </p:nvSpPr>
        <p:spPr>
          <a:xfrm>
            <a:off x="4023992" y="0"/>
            <a:ext cx="3078427" cy="513508"/>
          </a:xfrm>
          <a:prstGeom prst="rect">
            <a:avLst/>
          </a:prstGeom>
        </p:spPr>
        <p:txBody>
          <a:bodyPr vert="horz" lIns="99075" tIns="49538" rIns="99075" bIns="49538" rtlCol="0"/>
          <a:lstStyle>
            <a:lvl1pPr algn="r">
              <a:defRPr sz="1300"/>
            </a:lvl1pPr>
          </a:lstStyle>
          <a:p>
            <a:fld id="{F2863C30-2B25-4310-AD0B-00422C00C837}" type="datetimeFigureOut">
              <a:rPr lang="en-GB" smtClean="0"/>
              <a:t>07/01/2021</a:t>
            </a:fld>
            <a:endParaRPr lang="en-GB"/>
          </a:p>
        </p:txBody>
      </p:sp>
      <p:sp>
        <p:nvSpPr>
          <p:cNvPr id="4" name="Slide Image Placeholder 3"/>
          <p:cNvSpPr>
            <a:spLocks noGrp="1" noRot="1" noChangeAspect="1"/>
          </p:cNvSpPr>
          <p:nvPr>
            <p:ph type="sldImg" idx="2"/>
          </p:nvPr>
        </p:nvSpPr>
        <p:spPr>
          <a:xfrm>
            <a:off x="482600" y="1279525"/>
            <a:ext cx="6140450" cy="3454400"/>
          </a:xfrm>
          <a:prstGeom prst="rect">
            <a:avLst/>
          </a:prstGeom>
          <a:noFill/>
          <a:ln w="12700">
            <a:solidFill>
              <a:prstClr val="black"/>
            </a:solidFill>
          </a:ln>
        </p:spPr>
        <p:txBody>
          <a:bodyPr vert="horz" lIns="99075" tIns="49538" rIns="99075" bIns="49538" rtlCol="0" anchor="ctr"/>
          <a:lstStyle/>
          <a:p>
            <a:endParaRPr lang="en-GB"/>
          </a:p>
        </p:txBody>
      </p:sp>
      <p:sp>
        <p:nvSpPr>
          <p:cNvPr id="5" name="Notes Placeholder 4"/>
          <p:cNvSpPr>
            <a:spLocks noGrp="1"/>
          </p:cNvSpPr>
          <p:nvPr>
            <p:ph type="body" sz="quarter" idx="3"/>
          </p:nvPr>
        </p:nvSpPr>
        <p:spPr>
          <a:xfrm>
            <a:off x="710407" y="4925407"/>
            <a:ext cx="5683250" cy="4029879"/>
          </a:xfrm>
          <a:prstGeom prst="rect">
            <a:avLst/>
          </a:prstGeom>
        </p:spPr>
        <p:txBody>
          <a:bodyPr vert="horz" lIns="99075" tIns="49538" rIns="99075" bIns="49538"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9721107"/>
            <a:ext cx="3078427" cy="513507"/>
          </a:xfrm>
          <a:prstGeom prst="rect">
            <a:avLst/>
          </a:prstGeom>
        </p:spPr>
        <p:txBody>
          <a:bodyPr vert="horz" lIns="99075" tIns="49538" rIns="99075" bIns="49538" rtlCol="0" anchor="b"/>
          <a:lstStyle>
            <a:lvl1pPr algn="l">
              <a:defRPr sz="1300"/>
            </a:lvl1pPr>
          </a:lstStyle>
          <a:p>
            <a:endParaRPr lang="en-GB"/>
          </a:p>
        </p:txBody>
      </p:sp>
      <p:sp>
        <p:nvSpPr>
          <p:cNvPr id="7" name="Slide Number Placeholder 6"/>
          <p:cNvSpPr>
            <a:spLocks noGrp="1"/>
          </p:cNvSpPr>
          <p:nvPr>
            <p:ph type="sldNum" sz="quarter" idx="5"/>
          </p:nvPr>
        </p:nvSpPr>
        <p:spPr>
          <a:xfrm>
            <a:off x="4023992" y="9721107"/>
            <a:ext cx="3078427" cy="513507"/>
          </a:xfrm>
          <a:prstGeom prst="rect">
            <a:avLst/>
          </a:prstGeom>
        </p:spPr>
        <p:txBody>
          <a:bodyPr vert="horz" lIns="99075" tIns="49538" rIns="99075" bIns="49538" rtlCol="0" anchor="b"/>
          <a:lstStyle>
            <a:lvl1pPr algn="r">
              <a:defRPr sz="1300"/>
            </a:lvl1pPr>
          </a:lstStyle>
          <a:p>
            <a:fld id="{D22B5BA6-3C30-4154-97C7-A721B7E964B8}" type="slidenum">
              <a:rPr lang="en-GB" smtClean="0"/>
              <a:t>‹#›</a:t>
            </a:fld>
            <a:endParaRPr lang="en-GB"/>
          </a:p>
        </p:txBody>
      </p:sp>
    </p:spTree>
    <p:extLst>
      <p:ext uri="{BB962C8B-B14F-4D97-AF65-F5344CB8AC3E}">
        <p14:creationId xmlns:p14="http://schemas.microsoft.com/office/powerpoint/2010/main" val="5082865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90752">
              <a:defRPr/>
            </a:pPr>
            <a:r>
              <a:rPr lang="en-GB" b="1" dirty="0"/>
              <a:t>SUMMARY</a:t>
            </a:r>
          </a:p>
          <a:p>
            <a:pPr defTabSz="990752">
              <a:defRPr/>
            </a:pPr>
            <a:r>
              <a:rPr lang="en-GB" b="0" dirty="0"/>
              <a:t>There is also a slide (11) which looks at the dominant processes by which the elements are made.</a:t>
            </a:r>
          </a:p>
        </p:txBody>
      </p:sp>
      <p:sp>
        <p:nvSpPr>
          <p:cNvPr id="4" name="Slide Number Placeholder 3"/>
          <p:cNvSpPr>
            <a:spLocks noGrp="1"/>
          </p:cNvSpPr>
          <p:nvPr>
            <p:ph type="sldNum" sz="quarter" idx="5"/>
          </p:nvPr>
        </p:nvSpPr>
        <p:spPr/>
        <p:txBody>
          <a:bodyPr/>
          <a:lstStyle/>
          <a:p>
            <a:fld id="{5F04C444-B493-4109-B826-E00053A2A758}" type="slidenum">
              <a:rPr lang="en-GB" smtClean="0"/>
              <a:t>1</a:t>
            </a:fld>
            <a:endParaRPr lang="en-GB"/>
          </a:p>
        </p:txBody>
      </p:sp>
    </p:spTree>
    <p:extLst>
      <p:ext uri="{BB962C8B-B14F-4D97-AF65-F5344CB8AC3E}">
        <p14:creationId xmlns:p14="http://schemas.microsoft.com/office/powerpoint/2010/main" val="3731606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latin typeface="+mn-lt"/>
              </a:rPr>
              <a:t>PRESENTATION NOTES</a:t>
            </a:r>
          </a:p>
          <a:p>
            <a:pPr marL="185766" indent="-185766">
              <a:buFont typeface="Arial" panose="020B0604020202020204" pitchFamily="34" charset="0"/>
              <a:buChar char="•"/>
            </a:pPr>
            <a:r>
              <a:rPr lang="en-GB" dirty="0">
                <a:latin typeface="+mn-lt"/>
              </a:rPr>
              <a:t>The greatest jump is at the start purely because there is only one subatomic particle for Hydrogen so nothing is bound and there is no binding energy.</a:t>
            </a:r>
          </a:p>
          <a:p>
            <a:pPr marL="185766" indent="-185766">
              <a:buFont typeface="Arial" panose="020B0604020202020204" pitchFamily="34" charset="0"/>
              <a:buChar char="•"/>
            </a:pPr>
            <a:endParaRPr lang="en-GB" dirty="0">
              <a:latin typeface="+mn-lt"/>
            </a:endParaRPr>
          </a:p>
          <a:p>
            <a:pPr marL="185766" indent="-185766">
              <a:buFont typeface="Arial" panose="020B0604020202020204" pitchFamily="34" charset="0"/>
              <a:buChar char="•"/>
            </a:pPr>
            <a:endParaRPr lang="en-GB" dirty="0">
              <a:latin typeface="+mn-lt"/>
            </a:endParaRPr>
          </a:p>
          <a:p>
            <a:r>
              <a:rPr lang="en-GB" b="1" dirty="0">
                <a:latin typeface="+mn-lt"/>
              </a:rPr>
              <a:t>SCIENCE NOTES</a:t>
            </a:r>
          </a:p>
          <a:p>
            <a:pPr marL="185766" indent="-185766">
              <a:buFont typeface="Arial" panose="020B0604020202020204" pitchFamily="34" charset="0"/>
              <a:buChar char="•"/>
            </a:pPr>
            <a:r>
              <a:rPr lang="en-GB" dirty="0"/>
              <a:t>Fusion of iron and heavier elements requires energy so stars stop fusing at iron.</a:t>
            </a:r>
          </a:p>
          <a:p>
            <a:pPr marL="185766" indent="-185766">
              <a:buFont typeface="Arial" panose="020B0604020202020204" pitchFamily="34" charset="0"/>
              <a:buChar char="•"/>
            </a:pPr>
            <a:r>
              <a:rPr lang="en-GB" dirty="0"/>
              <a:t>Atomic number is the number of protons in the nucleus.</a:t>
            </a:r>
          </a:p>
          <a:p>
            <a:pPr marL="185766" indent="-185766">
              <a:buFont typeface="Arial" panose="020B0604020202020204" pitchFamily="34" charset="0"/>
              <a:buChar char="•"/>
            </a:pPr>
            <a:r>
              <a:rPr lang="en-GB" dirty="0"/>
              <a:t>Elements heavier than Iron are produced via other processes.</a:t>
            </a:r>
          </a:p>
          <a:p>
            <a:pPr marL="0" indent="0">
              <a:buFont typeface="Arial" panose="020B0604020202020204" pitchFamily="34" charset="0"/>
              <a:buNone/>
            </a:pPr>
            <a:endParaRPr lang="en-GB" dirty="0"/>
          </a:p>
          <a:p>
            <a:r>
              <a:rPr lang="en-GB" dirty="0"/>
              <a:t>Image by Dimitrios Theodorakis.</a:t>
            </a:r>
          </a:p>
        </p:txBody>
      </p:sp>
      <p:sp>
        <p:nvSpPr>
          <p:cNvPr id="4" name="Slide Number Placeholder 3"/>
          <p:cNvSpPr>
            <a:spLocks noGrp="1"/>
          </p:cNvSpPr>
          <p:nvPr>
            <p:ph type="sldNum" sz="quarter" idx="5"/>
          </p:nvPr>
        </p:nvSpPr>
        <p:spPr/>
        <p:txBody>
          <a:bodyPr/>
          <a:lstStyle/>
          <a:p>
            <a:fld id="{D22B5BA6-3C30-4154-97C7-A721B7E964B8}" type="slidenum">
              <a:rPr lang="en-GB" smtClean="0"/>
              <a:t>10</a:t>
            </a:fld>
            <a:endParaRPr lang="en-GB"/>
          </a:p>
        </p:txBody>
      </p:sp>
    </p:spTree>
    <p:extLst>
      <p:ext uri="{BB962C8B-B14F-4D97-AF65-F5344CB8AC3E}">
        <p14:creationId xmlns:p14="http://schemas.microsoft.com/office/powerpoint/2010/main" val="13805143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latin typeface="+mn-lt"/>
              </a:rPr>
              <a:t>PRESENTATION NOTES</a:t>
            </a:r>
          </a:p>
          <a:p>
            <a:pPr marL="185766" indent="-185766">
              <a:buFont typeface="Arial" panose="020B0604020202020204" pitchFamily="34" charset="0"/>
              <a:buChar char="•"/>
            </a:pPr>
            <a:r>
              <a:rPr lang="en-GB" dirty="0">
                <a:latin typeface="+mn-lt"/>
              </a:rPr>
              <a:t>The bottom row of the table isn’t shown as they are all man-made elements.</a:t>
            </a:r>
          </a:p>
          <a:p>
            <a:pPr marL="185766" indent="-185766">
              <a:buFont typeface="Arial" panose="020B0604020202020204" pitchFamily="34" charset="0"/>
              <a:buChar char="•"/>
            </a:pPr>
            <a:r>
              <a:rPr lang="en-GB" dirty="0">
                <a:latin typeface="+mn-lt"/>
              </a:rPr>
              <a:t>This is for the Universe and you can see all elements apart from H, He, Be, B and radioactive isotopes are produced by stars fusing or dying.</a:t>
            </a:r>
          </a:p>
          <a:p>
            <a:pPr marL="185766" indent="-185766">
              <a:buFont typeface="Arial" panose="020B0604020202020204" pitchFamily="34" charset="0"/>
              <a:buChar char="•"/>
            </a:pPr>
            <a:endParaRPr lang="en-GB" dirty="0">
              <a:latin typeface="+mn-lt"/>
            </a:endParaRPr>
          </a:p>
          <a:p>
            <a:pPr marL="185766" indent="-185766">
              <a:buFont typeface="Arial" panose="020B0604020202020204" pitchFamily="34" charset="0"/>
              <a:buChar char="•"/>
            </a:pPr>
            <a:endParaRPr lang="en-GB" dirty="0">
              <a:latin typeface="+mn-lt"/>
            </a:endParaRPr>
          </a:p>
          <a:p>
            <a:r>
              <a:rPr lang="en-GB" b="1" dirty="0">
                <a:latin typeface="+mn-lt"/>
              </a:rPr>
              <a:t>SCIENCE NOTES</a:t>
            </a:r>
          </a:p>
          <a:p>
            <a:pPr marL="185766" indent="-185766">
              <a:buFont typeface="Arial" panose="020B0604020202020204" pitchFamily="34" charset="0"/>
              <a:buChar char="•"/>
            </a:pPr>
            <a:r>
              <a:rPr lang="en-GB" dirty="0"/>
              <a:t>The article below explains in detail why low mass stars produce more of the heavier elements. In essence low mass stars produce lots of neutrons which can be captured by iron and heavier elements in the Sun to form even heavier elements. Massive stars die so fast they can’t produce these massive stars.</a:t>
            </a:r>
          </a:p>
          <a:p>
            <a:pPr marL="0" indent="0">
              <a:buFont typeface="Arial" panose="020B0604020202020204" pitchFamily="34" charset="0"/>
              <a:buNone/>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Image from: </a:t>
            </a:r>
            <a:r>
              <a:rPr lang="en-GB" sz="1200" b="0" i="0" kern="1200" dirty="0">
                <a:solidFill>
                  <a:schemeClr val="tx1"/>
                </a:solidFill>
                <a:effectLst/>
                <a:latin typeface="+mn-lt"/>
                <a:ea typeface="+mn-ea"/>
                <a:cs typeface="+mn-cs"/>
              </a:rPr>
              <a:t>DOI: 10.1126/science.aau9540 Populating the periodic table: Nucleosynthesis of the elements </a:t>
            </a:r>
            <a:r>
              <a:rPr lang="en-GB" dirty="0"/>
              <a:t>https://science.sciencemag.org/content/sci/363/6426/474.full.pdf</a:t>
            </a:r>
          </a:p>
          <a:p>
            <a:endParaRPr lang="en-GB" dirty="0"/>
          </a:p>
        </p:txBody>
      </p:sp>
      <p:sp>
        <p:nvSpPr>
          <p:cNvPr id="4" name="Slide Number Placeholder 3"/>
          <p:cNvSpPr>
            <a:spLocks noGrp="1"/>
          </p:cNvSpPr>
          <p:nvPr>
            <p:ph type="sldNum" sz="quarter" idx="5"/>
          </p:nvPr>
        </p:nvSpPr>
        <p:spPr/>
        <p:txBody>
          <a:bodyPr/>
          <a:lstStyle/>
          <a:p>
            <a:fld id="{D22B5BA6-3C30-4154-97C7-A721B7E964B8}" type="slidenum">
              <a:rPr lang="en-GB" smtClean="0"/>
              <a:t>11</a:t>
            </a:fld>
            <a:endParaRPr lang="en-GB"/>
          </a:p>
        </p:txBody>
      </p:sp>
    </p:spTree>
    <p:extLst>
      <p:ext uri="{BB962C8B-B14F-4D97-AF65-F5344CB8AC3E}">
        <p14:creationId xmlns:p14="http://schemas.microsoft.com/office/powerpoint/2010/main" val="35531576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90752">
              <a:defRPr/>
            </a:pPr>
            <a:r>
              <a:rPr lang="en-GB" b="1" dirty="0"/>
              <a:t>RECAP</a:t>
            </a:r>
          </a:p>
          <a:p>
            <a:r>
              <a:rPr lang="en-GB" dirty="0"/>
              <a:t>Spend 4-5 minutes recapping. Have students answer the questions in TPS format.</a:t>
            </a:r>
          </a:p>
          <a:p>
            <a:endParaRPr lang="en-GB" dirty="0"/>
          </a:p>
          <a:p>
            <a:pPr marL="247688" indent="-247688">
              <a:buAutoNum type="arabicPeriod"/>
            </a:pPr>
            <a:r>
              <a:rPr lang="en-GB" dirty="0"/>
              <a:t>4 protons</a:t>
            </a:r>
          </a:p>
          <a:p>
            <a:pPr marL="247688" indent="-247688">
              <a:buAutoNum type="arabicPeriod"/>
            </a:pPr>
            <a:r>
              <a:rPr lang="en-GB" dirty="0"/>
              <a:t>Electrostatic</a:t>
            </a:r>
          </a:p>
          <a:p>
            <a:pPr marL="247688" indent="-247688">
              <a:buAutoNum type="arabicPeriod"/>
            </a:pPr>
            <a:r>
              <a:rPr lang="en-GB" dirty="0"/>
              <a:t>Triple alpha</a:t>
            </a:r>
          </a:p>
          <a:p>
            <a:pPr marL="247688" indent="-247688">
              <a:buAutoNum type="arabicPeriod"/>
            </a:pPr>
            <a:r>
              <a:rPr lang="en-GB" dirty="0"/>
              <a:t>It takes more energy to fuse these elements than it releases</a:t>
            </a:r>
          </a:p>
          <a:p>
            <a:endParaRPr lang="en-GB" dirty="0"/>
          </a:p>
        </p:txBody>
      </p:sp>
      <p:sp>
        <p:nvSpPr>
          <p:cNvPr id="4" name="Slide Number Placeholder 3"/>
          <p:cNvSpPr>
            <a:spLocks noGrp="1"/>
          </p:cNvSpPr>
          <p:nvPr>
            <p:ph type="sldNum" sz="quarter" idx="5"/>
          </p:nvPr>
        </p:nvSpPr>
        <p:spPr/>
        <p:txBody>
          <a:bodyPr/>
          <a:lstStyle/>
          <a:p>
            <a:fld id="{D22B5BA6-3C30-4154-97C7-A721B7E964B8}" type="slidenum">
              <a:rPr lang="en-GB" smtClean="0"/>
              <a:t>12</a:t>
            </a:fld>
            <a:endParaRPr lang="en-GB"/>
          </a:p>
        </p:txBody>
      </p:sp>
    </p:spTree>
    <p:extLst>
      <p:ext uri="{BB962C8B-B14F-4D97-AF65-F5344CB8AC3E}">
        <p14:creationId xmlns:p14="http://schemas.microsoft.com/office/powerpoint/2010/main" val="37045910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latin typeface="+mn-lt"/>
              </a:rPr>
              <a:t>PRESENTATION NOTES</a:t>
            </a:r>
          </a:p>
          <a:p>
            <a:pPr marL="185766" indent="-185766">
              <a:buFont typeface="Arial" panose="020B0604020202020204" pitchFamily="34" charset="0"/>
              <a:buChar char="•"/>
            </a:pPr>
            <a:r>
              <a:rPr lang="en-GB" dirty="0">
                <a:latin typeface="+mn-lt"/>
              </a:rPr>
              <a:t>Each time before you get the next fusing shell there is a flash after fusion starts.</a:t>
            </a:r>
          </a:p>
          <a:p>
            <a:pPr marL="185766" indent="-185766">
              <a:buFont typeface="Arial" panose="020B0604020202020204" pitchFamily="34" charset="0"/>
              <a:buChar char="•"/>
            </a:pPr>
            <a:endParaRPr lang="en-GB" dirty="0">
              <a:latin typeface="+mn-lt"/>
            </a:endParaRPr>
          </a:p>
          <a:p>
            <a:r>
              <a:rPr lang="en-GB" b="1" dirty="0">
                <a:latin typeface="+mn-lt"/>
              </a:rPr>
              <a:t>SCIENCE NOTES</a:t>
            </a:r>
          </a:p>
          <a:p>
            <a:pPr marL="185766" indent="-185766">
              <a:buFont typeface="Arial" panose="020B0604020202020204" pitchFamily="34" charset="0"/>
              <a:buChar char="•"/>
            </a:pPr>
            <a:r>
              <a:rPr lang="en-GB" dirty="0">
                <a:latin typeface="+mn-lt"/>
              </a:rPr>
              <a:t>Really big is 10 times the mass of the Sun.</a:t>
            </a:r>
          </a:p>
          <a:p>
            <a:pPr marL="185766" indent="-185766">
              <a:buFont typeface="Arial" panose="020B0604020202020204" pitchFamily="34" charset="0"/>
              <a:buChar char="•"/>
            </a:pPr>
            <a:r>
              <a:rPr lang="en-GB" dirty="0">
                <a:latin typeface="+mn-lt"/>
              </a:rPr>
              <a:t>The sinking Helium increases the gravitational pull at the core (the core is basically collapsing), this means you need a greater radiation pressure (amount of photons) coming from the core to balance this gravitational pull. The collapse heats the core up to temperatures where Helium can be fused. When the gravitational attraction inwards and the radiation pressure outwards are balanced the star is in hydrostatic equilibrium.</a:t>
            </a:r>
          </a:p>
          <a:p>
            <a:endParaRPr lang="en-GB" dirty="0"/>
          </a:p>
          <a:p>
            <a:r>
              <a:rPr lang="en-GB" dirty="0"/>
              <a:t>Image from: https://sites.ualberta.ca/~pogosyan/teaching/ASTRO_122/lect18/lecture18.html</a:t>
            </a:r>
          </a:p>
        </p:txBody>
      </p:sp>
      <p:sp>
        <p:nvSpPr>
          <p:cNvPr id="4" name="Slide Number Placeholder 3"/>
          <p:cNvSpPr>
            <a:spLocks noGrp="1"/>
          </p:cNvSpPr>
          <p:nvPr>
            <p:ph type="sldNum" sz="quarter" idx="5"/>
          </p:nvPr>
        </p:nvSpPr>
        <p:spPr/>
        <p:txBody>
          <a:bodyPr/>
          <a:lstStyle/>
          <a:p>
            <a:fld id="{D22B5BA6-3C30-4154-97C7-A721B7E964B8}" type="slidenum">
              <a:rPr lang="en-GB" smtClean="0"/>
              <a:t>13</a:t>
            </a:fld>
            <a:endParaRPr lang="en-GB"/>
          </a:p>
        </p:txBody>
      </p:sp>
    </p:spTree>
    <p:extLst>
      <p:ext uri="{BB962C8B-B14F-4D97-AF65-F5344CB8AC3E}">
        <p14:creationId xmlns:p14="http://schemas.microsoft.com/office/powerpoint/2010/main" val="25312548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latin typeface="+mn-lt"/>
              </a:rPr>
              <a:t>PRESENTATION NOTES</a:t>
            </a:r>
          </a:p>
          <a:p>
            <a:pPr marL="185766" indent="-185766">
              <a:buFont typeface="Arial" panose="020B0604020202020204" pitchFamily="34" charset="0"/>
              <a:buChar char="•"/>
            </a:pPr>
            <a:r>
              <a:rPr lang="en-GB" dirty="0">
                <a:latin typeface="+mn-lt"/>
              </a:rPr>
              <a:t>Even shorter durations past silicon!</a:t>
            </a:r>
          </a:p>
          <a:p>
            <a:pPr marL="185766" indent="-185766">
              <a:buFont typeface="Arial" panose="020B0604020202020204" pitchFamily="34" charset="0"/>
              <a:buChar char="•"/>
            </a:pPr>
            <a:endParaRPr lang="en-GB" dirty="0">
              <a:latin typeface="+mn-lt"/>
            </a:endParaRPr>
          </a:p>
          <a:p>
            <a:pPr marL="185766" indent="-185766">
              <a:buFont typeface="Arial" panose="020B0604020202020204" pitchFamily="34" charset="0"/>
              <a:buChar char="•"/>
            </a:pPr>
            <a:endParaRPr lang="en-GB" dirty="0">
              <a:latin typeface="+mn-lt"/>
            </a:endParaRPr>
          </a:p>
          <a:p>
            <a:r>
              <a:rPr lang="en-GB" b="1" dirty="0">
                <a:latin typeface="+mn-lt"/>
              </a:rPr>
              <a:t>SCIENCE NOTES</a:t>
            </a:r>
          </a:p>
          <a:p>
            <a:pPr marL="185766" indent="-185766">
              <a:buFont typeface="Arial" panose="020B0604020202020204" pitchFamily="34" charset="0"/>
              <a:buChar char="•"/>
            </a:pPr>
            <a:r>
              <a:rPr lang="en-GB" dirty="0"/>
              <a:t>Larger stars fuse their fuel more rapidly than stars like our Sun so they evolve and die quicker.</a:t>
            </a:r>
          </a:p>
          <a:p>
            <a:pPr marL="185766" indent="-185766">
              <a:buFont typeface="Arial" panose="020B0604020202020204" pitchFamily="34" charset="0"/>
              <a:buChar char="•"/>
            </a:pPr>
            <a:r>
              <a:rPr lang="en-GB" dirty="0"/>
              <a:t>This star will most likely explode in a supernova and form a black hole.</a:t>
            </a:r>
          </a:p>
          <a:p>
            <a:pPr marL="0" indent="0">
              <a:buFont typeface="Arial" panose="020B0604020202020204" pitchFamily="34" charset="0"/>
              <a:buNone/>
            </a:pPr>
            <a:endParaRPr lang="en-GB" dirty="0"/>
          </a:p>
          <a:p>
            <a:r>
              <a:rPr lang="en-GB" dirty="0"/>
              <a:t>Image from: https://www.sheffield.ac.uk/polopoly_fs/1.464670!/file/Topic4.pdf</a:t>
            </a:r>
          </a:p>
        </p:txBody>
      </p:sp>
      <p:sp>
        <p:nvSpPr>
          <p:cNvPr id="4" name="Slide Number Placeholder 3"/>
          <p:cNvSpPr>
            <a:spLocks noGrp="1"/>
          </p:cNvSpPr>
          <p:nvPr>
            <p:ph type="sldNum" sz="quarter" idx="5"/>
          </p:nvPr>
        </p:nvSpPr>
        <p:spPr/>
        <p:txBody>
          <a:bodyPr/>
          <a:lstStyle/>
          <a:p>
            <a:fld id="{D22B5BA6-3C30-4154-97C7-A721B7E964B8}" type="slidenum">
              <a:rPr lang="en-GB" smtClean="0"/>
              <a:t>14</a:t>
            </a:fld>
            <a:endParaRPr lang="en-GB"/>
          </a:p>
        </p:txBody>
      </p:sp>
    </p:spTree>
    <p:extLst>
      <p:ext uri="{BB962C8B-B14F-4D97-AF65-F5344CB8AC3E}">
        <p14:creationId xmlns:p14="http://schemas.microsoft.com/office/powerpoint/2010/main" val="27155713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latin typeface="+mn-lt"/>
              </a:rPr>
              <a:t>PRESENTATION NOTES</a:t>
            </a:r>
          </a:p>
          <a:p>
            <a:pPr marL="185766" indent="-185766">
              <a:buFont typeface="Arial" panose="020B0604020202020204" pitchFamily="34" charset="0"/>
              <a:buChar char="•"/>
            </a:pPr>
            <a:r>
              <a:rPr lang="en-GB" dirty="0">
                <a:latin typeface="+mn-lt"/>
              </a:rPr>
              <a:t>This is all relative to the mass of the Sun.</a:t>
            </a:r>
          </a:p>
          <a:p>
            <a:pPr marL="185766" indent="-185766">
              <a:buFont typeface="Arial" panose="020B0604020202020204" pitchFamily="34" charset="0"/>
              <a:buChar char="•"/>
            </a:pPr>
            <a:endParaRPr lang="en-GB" dirty="0">
              <a:latin typeface="+mn-lt"/>
            </a:endParaRPr>
          </a:p>
          <a:p>
            <a:pPr marL="185766" indent="-185766">
              <a:buFont typeface="Arial" panose="020B0604020202020204" pitchFamily="34" charset="0"/>
              <a:buChar char="•"/>
            </a:pPr>
            <a:endParaRPr lang="en-GB" dirty="0">
              <a:latin typeface="+mn-lt"/>
            </a:endParaRPr>
          </a:p>
          <a:p>
            <a:r>
              <a:rPr lang="en-GB" b="1" dirty="0">
                <a:latin typeface="+mn-lt"/>
              </a:rPr>
              <a:t>SCIENCE NOTES</a:t>
            </a:r>
          </a:p>
          <a:p>
            <a:pPr marL="185766" indent="-185766">
              <a:buFont typeface="Arial" panose="020B0604020202020204" pitchFamily="34" charset="0"/>
              <a:buChar char="•"/>
            </a:pPr>
            <a:r>
              <a:rPr lang="en-GB" dirty="0"/>
              <a:t>1.4 solar masses is the Chandrasekhar Limit. If the core mass exceeds this it collapses!</a:t>
            </a:r>
          </a:p>
          <a:p>
            <a:pPr marL="185766" indent="-185766">
              <a:buFont typeface="Arial" panose="020B0604020202020204" pitchFamily="34" charset="0"/>
              <a:buChar char="•"/>
            </a:pPr>
            <a:endParaRPr lang="en-GB" dirty="0"/>
          </a:p>
          <a:p>
            <a:pPr marL="0" indent="0">
              <a:buFont typeface="Arial" panose="020B0604020202020204" pitchFamily="34" charset="0"/>
              <a:buNone/>
            </a:pPr>
            <a:r>
              <a:rPr lang="en-GB" dirty="0"/>
              <a:t>Image from: https://www.sheffield.ac.uk/polopoly_fs/1.464670!/file/Topic4.pdf</a:t>
            </a:r>
          </a:p>
        </p:txBody>
      </p:sp>
      <p:sp>
        <p:nvSpPr>
          <p:cNvPr id="4" name="Slide Number Placeholder 3"/>
          <p:cNvSpPr>
            <a:spLocks noGrp="1"/>
          </p:cNvSpPr>
          <p:nvPr>
            <p:ph type="sldNum" sz="quarter" idx="5"/>
          </p:nvPr>
        </p:nvSpPr>
        <p:spPr/>
        <p:txBody>
          <a:bodyPr/>
          <a:lstStyle/>
          <a:p>
            <a:fld id="{D22B5BA6-3C30-4154-97C7-A721B7E964B8}" type="slidenum">
              <a:rPr lang="en-GB" smtClean="0"/>
              <a:t>15</a:t>
            </a:fld>
            <a:endParaRPr lang="en-GB"/>
          </a:p>
        </p:txBody>
      </p:sp>
    </p:spTree>
    <p:extLst>
      <p:ext uri="{BB962C8B-B14F-4D97-AF65-F5344CB8AC3E}">
        <p14:creationId xmlns:p14="http://schemas.microsoft.com/office/powerpoint/2010/main" val="24078685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90752">
              <a:defRPr/>
            </a:pPr>
            <a:r>
              <a:rPr lang="en-GB" b="1" dirty="0"/>
              <a:t>RECAP</a:t>
            </a:r>
          </a:p>
          <a:p>
            <a:r>
              <a:rPr lang="en-GB" dirty="0"/>
              <a:t>Spend 4-5 minutes recapping the last lesson. Have students answer the questions in TPS format.</a:t>
            </a:r>
          </a:p>
          <a:p>
            <a:endParaRPr lang="en-GB" dirty="0"/>
          </a:p>
          <a:p>
            <a:pPr marL="247688" indent="-247688">
              <a:buAutoNum type="arabicPeriod"/>
            </a:pPr>
            <a:r>
              <a:rPr lang="en-GB" dirty="0"/>
              <a:t>Carbon</a:t>
            </a:r>
          </a:p>
          <a:p>
            <a:pPr marL="247688" indent="-247688">
              <a:buAutoNum type="arabicPeriod"/>
            </a:pPr>
            <a:r>
              <a:rPr lang="en-GB" dirty="0"/>
              <a:t>No only in the core are temperatures hot enough to fuse</a:t>
            </a:r>
          </a:p>
          <a:p>
            <a:pPr marL="247688" indent="-247688">
              <a:buAutoNum type="arabicPeriod"/>
            </a:pPr>
            <a:r>
              <a:rPr lang="en-GB" dirty="0"/>
              <a:t>Helium (lighter elements have longer burn times)</a:t>
            </a:r>
          </a:p>
          <a:p>
            <a:pPr marL="247688" indent="-247688">
              <a:buAutoNum type="arabicPeriod"/>
            </a:pPr>
            <a:r>
              <a:rPr lang="en-GB" dirty="0"/>
              <a:t>When the outward radiation pressure balances the inward gravitational pull the star is in hydrostatic equilibrium</a:t>
            </a:r>
          </a:p>
          <a:p>
            <a:endParaRPr lang="en-GB" dirty="0"/>
          </a:p>
        </p:txBody>
      </p:sp>
      <p:sp>
        <p:nvSpPr>
          <p:cNvPr id="4" name="Slide Number Placeholder 3"/>
          <p:cNvSpPr>
            <a:spLocks noGrp="1"/>
          </p:cNvSpPr>
          <p:nvPr>
            <p:ph type="sldNum" sz="quarter" idx="5"/>
          </p:nvPr>
        </p:nvSpPr>
        <p:spPr/>
        <p:txBody>
          <a:bodyPr/>
          <a:lstStyle/>
          <a:p>
            <a:fld id="{BF29C4FD-E998-439F-A719-C9A24BA48F45}" type="slidenum">
              <a:rPr lang="en-GB" smtClean="0"/>
              <a:t>16</a:t>
            </a:fld>
            <a:endParaRPr lang="en-GB"/>
          </a:p>
        </p:txBody>
      </p:sp>
    </p:spTree>
    <p:extLst>
      <p:ext uri="{BB962C8B-B14F-4D97-AF65-F5344CB8AC3E}">
        <p14:creationId xmlns:p14="http://schemas.microsoft.com/office/powerpoint/2010/main" val="15185430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latin typeface="+mn-lt"/>
              </a:rPr>
              <a:t>PRESENTATION NOTES</a:t>
            </a:r>
          </a:p>
          <a:p>
            <a:pPr marL="185766" indent="-185766">
              <a:buFont typeface="Arial" panose="020B0604020202020204" pitchFamily="34" charset="0"/>
              <a:buChar char="•"/>
            </a:pPr>
            <a:r>
              <a:rPr lang="en-GB" dirty="0">
                <a:latin typeface="+mn-lt"/>
              </a:rPr>
              <a:t>The next PPT is on Observing the Night Sky</a:t>
            </a:r>
          </a:p>
          <a:p>
            <a:endParaRPr lang="en-GB" dirty="0"/>
          </a:p>
        </p:txBody>
      </p:sp>
      <p:sp>
        <p:nvSpPr>
          <p:cNvPr id="4" name="Slide Number Placeholder 3"/>
          <p:cNvSpPr>
            <a:spLocks noGrp="1"/>
          </p:cNvSpPr>
          <p:nvPr>
            <p:ph type="sldNum" sz="quarter" idx="5"/>
          </p:nvPr>
        </p:nvSpPr>
        <p:spPr/>
        <p:txBody>
          <a:bodyPr/>
          <a:lstStyle/>
          <a:p>
            <a:fld id="{6B83588F-A856-4389-AAAE-77D397268838}" type="slidenum">
              <a:rPr lang="en-GB" smtClean="0"/>
              <a:t>17</a:t>
            </a:fld>
            <a:endParaRPr lang="en-GB"/>
          </a:p>
        </p:txBody>
      </p:sp>
    </p:spTree>
    <p:extLst>
      <p:ext uri="{BB962C8B-B14F-4D97-AF65-F5344CB8AC3E}">
        <p14:creationId xmlns:p14="http://schemas.microsoft.com/office/powerpoint/2010/main" val="29965634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90752">
              <a:defRPr/>
            </a:pPr>
            <a:r>
              <a:rPr lang="en-GB" b="1" dirty="0"/>
              <a:t>TITLE</a:t>
            </a:r>
          </a:p>
          <a:p>
            <a:r>
              <a:rPr lang="en-GB" dirty="0"/>
              <a:t>Use this slide to briefly introduce the topic of today’s lesson.</a:t>
            </a:r>
          </a:p>
        </p:txBody>
      </p:sp>
      <p:sp>
        <p:nvSpPr>
          <p:cNvPr id="4" name="Slide Number Placeholder 3"/>
          <p:cNvSpPr>
            <a:spLocks noGrp="1"/>
          </p:cNvSpPr>
          <p:nvPr>
            <p:ph type="sldNum" sz="quarter" idx="5"/>
          </p:nvPr>
        </p:nvSpPr>
        <p:spPr/>
        <p:txBody>
          <a:bodyPr/>
          <a:lstStyle/>
          <a:p>
            <a:fld id="{D22B5BA6-3C30-4154-97C7-A721B7E964B8}" type="slidenum">
              <a:rPr lang="en-GB" smtClean="0"/>
              <a:t>2</a:t>
            </a:fld>
            <a:endParaRPr lang="en-GB"/>
          </a:p>
        </p:txBody>
      </p:sp>
    </p:spTree>
    <p:extLst>
      <p:ext uri="{BB962C8B-B14F-4D97-AF65-F5344CB8AC3E}">
        <p14:creationId xmlns:p14="http://schemas.microsoft.com/office/powerpoint/2010/main" val="29502959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90752">
              <a:defRPr/>
            </a:pPr>
            <a:r>
              <a:rPr lang="en-GB" b="1" dirty="0"/>
              <a:t>RECAP</a:t>
            </a:r>
          </a:p>
          <a:p>
            <a:r>
              <a:rPr lang="en-GB" dirty="0"/>
              <a:t>Spend 4-5 minutes recapping the last lesson (Solar Structure). Have students answer the questions in TPS format.</a:t>
            </a:r>
          </a:p>
          <a:p>
            <a:endParaRPr lang="en-GB" dirty="0"/>
          </a:p>
          <a:p>
            <a:pPr marL="247688" indent="-247688">
              <a:buAutoNum type="arabicPeriod"/>
            </a:pPr>
            <a:r>
              <a:rPr lang="en-GB" dirty="0"/>
              <a:t>UV, X-ray, Gamma</a:t>
            </a:r>
          </a:p>
          <a:p>
            <a:pPr marL="247688" indent="-247688">
              <a:buAutoNum type="arabicPeriod"/>
            </a:pPr>
            <a:r>
              <a:rPr lang="en-GB" dirty="0"/>
              <a:t>Blue/White</a:t>
            </a:r>
          </a:p>
          <a:p>
            <a:pPr marL="247688" indent="-247688">
              <a:buAutoNum type="arabicPeriod"/>
            </a:pPr>
            <a:r>
              <a:rPr lang="en-GB" dirty="0"/>
              <a:t>By taking an image of their absorption spectra using a spectroscope and comparing it to reference spectra for elements/molecules to match the lines up.</a:t>
            </a:r>
          </a:p>
        </p:txBody>
      </p:sp>
      <p:sp>
        <p:nvSpPr>
          <p:cNvPr id="4" name="Slide Number Placeholder 3"/>
          <p:cNvSpPr>
            <a:spLocks noGrp="1"/>
          </p:cNvSpPr>
          <p:nvPr>
            <p:ph type="sldNum" sz="quarter" idx="5"/>
          </p:nvPr>
        </p:nvSpPr>
        <p:spPr/>
        <p:txBody>
          <a:bodyPr/>
          <a:lstStyle/>
          <a:p>
            <a:fld id="{D22B5BA6-3C30-4154-97C7-A721B7E964B8}" type="slidenum">
              <a:rPr lang="en-GB" smtClean="0"/>
              <a:t>3</a:t>
            </a:fld>
            <a:endParaRPr lang="en-GB"/>
          </a:p>
        </p:txBody>
      </p:sp>
    </p:spTree>
    <p:extLst>
      <p:ext uri="{BB962C8B-B14F-4D97-AF65-F5344CB8AC3E}">
        <p14:creationId xmlns:p14="http://schemas.microsoft.com/office/powerpoint/2010/main" val="35434017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latin typeface="+mn-lt"/>
              </a:rPr>
              <a:t>PRESENTATION NOTES</a:t>
            </a:r>
          </a:p>
          <a:p>
            <a:pPr marL="185766" indent="-185766">
              <a:buFont typeface="Arial" panose="020B0604020202020204" pitchFamily="34" charset="0"/>
              <a:buChar char="•"/>
            </a:pPr>
            <a:r>
              <a:rPr lang="en-GB" dirty="0">
                <a:latin typeface="+mn-lt"/>
              </a:rPr>
              <a:t>Red is proton and black are neutrons.</a:t>
            </a:r>
          </a:p>
          <a:p>
            <a:pPr marL="185766" indent="-185766">
              <a:buFont typeface="Arial" panose="020B0604020202020204" pitchFamily="34" charset="0"/>
              <a:buChar char="•"/>
            </a:pPr>
            <a:r>
              <a:rPr lang="en-GB" dirty="0">
                <a:latin typeface="+mn-lt"/>
              </a:rPr>
              <a:t>In stars fusion occurs in the core where you have a plasma. Atoms are stripped of their electrons.</a:t>
            </a:r>
          </a:p>
          <a:p>
            <a:pPr marL="185766" indent="-185766">
              <a:buFont typeface="Arial" panose="020B0604020202020204" pitchFamily="34" charset="0"/>
              <a:buChar char="•"/>
            </a:pPr>
            <a:endParaRPr lang="en-GB" dirty="0">
              <a:latin typeface="+mn-lt"/>
            </a:endParaRPr>
          </a:p>
          <a:p>
            <a:r>
              <a:rPr lang="en-GB" b="1" dirty="0">
                <a:latin typeface="+mn-lt"/>
              </a:rPr>
              <a:t>SCIENCE NOTES</a:t>
            </a:r>
          </a:p>
          <a:p>
            <a:pPr marL="185766" indent="-185766">
              <a:buFont typeface="Arial" panose="020B0604020202020204" pitchFamily="34" charset="0"/>
              <a:buChar char="•"/>
            </a:pPr>
            <a:r>
              <a:rPr lang="en-GB" sz="1300" dirty="0">
                <a:latin typeface="+mn-lt"/>
              </a:rPr>
              <a:t>Definition from https://en.wikipedia.org/wiki/Nuclear_fusion</a:t>
            </a:r>
          </a:p>
          <a:p>
            <a:pPr marL="185766" indent="-185766">
              <a:buFont typeface="Arial" panose="020B0604020202020204" pitchFamily="34" charset="0"/>
              <a:buChar char="•"/>
            </a:pPr>
            <a:r>
              <a:rPr lang="en-GB" sz="1300" dirty="0">
                <a:latin typeface="+mn-lt"/>
              </a:rPr>
              <a:t>The image illustrates part of the CNO cycle.</a:t>
            </a:r>
            <a:endParaRPr lang="en-GB" dirty="0">
              <a:latin typeface="+mn-lt"/>
            </a:endParaRPr>
          </a:p>
          <a:p>
            <a:pPr marL="185766" indent="-185766">
              <a:buFont typeface="Arial" panose="020B0604020202020204" pitchFamily="34" charset="0"/>
              <a:buChar char="•"/>
            </a:pPr>
            <a:endParaRPr lang="en-GB" dirty="0"/>
          </a:p>
          <a:p>
            <a:r>
              <a:rPr lang="en-GB" dirty="0"/>
              <a:t>Image from: https://en.wikipedia.org/wiki/File:NuclearReaction.svg</a:t>
            </a:r>
          </a:p>
          <a:p>
            <a:endParaRPr lang="en-GB" dirty="0"/>
          </a:p>
        </p:txBody>
      </p:sp>
      <p:sp>
        <p:nvSpPr>
          <p:cNvPr id="4" name="Slide Number Placeholder 3"/>
          <p:cNvSpPr>
            <a:spLocks noGrp="1"/>
          </p:cNvSpPr>
          <p:nvPr>
            <p:ph type="sldNum" sz="quarter" idx="5"/>
          </p:nvPr>
        </p:nvSpPr>
        <p:spPr/>
        <p:txBody>
          <a:bodyPr/>
          <a:lstStyle/>
          <a:p>
            <a:fld id="{D22B5BA6-3C30-4154-97C7-A721B7E964B8}" type="slidenum">
              <a:rPr lang="en-GB" smtClean="0"/>
              <a:t>4</a:t>
            </a:fld>
            <a:endParaRPr lang="en-GB"/>
          </a:p>
        </p:txBody>
      </p:sp>
    </p:spTree>
    <p:extLst>
      <p:ext uri="{BB962C8B-B14F-4D97-AF65-F5344CB8AC3E}">
        <p14:creationId xmlns:p14="http://schemas.microsoft.com/office/powerpoint/2010/main" val="12678994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latin typeface="+mn-lt"/>
              </a:rPr>
              <a:t>PRESENTATION NOTES</a:t>
            </a:r>
          </a:p>
          <a:p>
            <a:pPr marL="185766" indent="-185766">
              <a:buFont typeface="Arial" panose="020B0604020202020204" pitchFamily="34" charset="0"/>
              <a:buChar char="•"/>
            </a:pPr>
            <a:r>
              <a:rPr lang="en-GB" dirty="0">
                <a:latin typeface="+mn-lt"/>
              </a:rPr>
              <a:t>Sun will get hotter and move to the right over its lifetime.</a:t>
            </a:r>
          </a:p>
          <a:p>
            <a:pPr marL="185766" indent="-185766">
              <a:buFont typeface="Arial" panose="020B0604020202020204" pitchFamily="34" charset="0"/>
              <a:buChar char="•"/>
            </a:pPr>
            <a:r>
              <a:rPr lang="en-GB" dirty="0">
                <a:latin typeface="+mn-lt"/>
              </a:rPr>
              <a:t>We will only focus on the PP chain.</a:t>
            </a:r>
          </a:p>
          <a:p>
            <a:pPr marL="185766" indent="-185766">
              <a:buFont typeface="Arial" panose="020B0604020202020204" pitchFamily="34" charset="0"/>
              <a:buChar char="•"/>
            </a:pPr>
            <a:r>
              <a:rPr lang="en-GB" dirty="0">
                <a:latin typeface="+mn-lt"/>
              </a:rPr>
              <a:t>Fusion is much faster at higher temps as you give the particles more energy to collide with.</a:t>
            </a:r>
          </a:p>
          <a:p>
            <a:pPr marL="185766" indent="-185766">
              <a:buFont typeface="Arial" panose="020B0604020202020204" pitchFamily="34" charset="0"/>
              <a:buChar char="•"/>
            </a:pPr>
            <a:endParaRPr lang="en-GB" dirty="0">
              <a:latin typeface="+mn-lt"/>
            </a:endParaRPr>
          </a:p>
          <a:p>
            <a:r>
              <a:rPr lang="en-GB" b="1" dirty="0">
                <a:latin typeface="+mn-lt"/>
              </a:rPr>
              <a:t>SCIENCE NOTES</a:t>
            </a:r>
          </a:p>
          <a:p>
            <a:pPr marL="185766" indent="-185766">
              <a:buFont typeface="Arial" panose="020B0604020202020204" pitchFamily="34" charset="0"/>
              <a:buChar char="•"/>
            </a:pPr>
            <a:r>
              <a:rPr lang="en-GB" sz="1300" dirty="0">
                <a:latin typeface="+mn-lt"/>
              </a:rPr>
              <a:t>Epsilon is the relative energy output.</a:t>
            </a:r>
          </a:p>
          <a:p>
            <a:pPr marL="185766" indent="-185766">
              <a:buFont typeface="Arial" panose="020B0604020202020204" pitchFamily="34" charset="0"/>
              <a:buChar char="•"/>
            </a:pPr>
            <a:r>
              <a:rPr lang="en-GB" sz="1300" dirty="0">
                <a:latin typeface="+mn-lt"/>
              </a:rPr>
              <a:t>Dashed line is the combined PP and CNO energy output.</a:t>
            </a:r>
          </a:p>
          <a:p>
            <a:pPr marL="185766" indent="-185766">
              <a:buFont typeface="Arial" panose="020B0604020202020204" pitchFamily="34" charset="0"/>
              <a:buChar char="•"/>
            </a:pPr>
            <a:r>
              <a:rPr lang="en-GB" sz="1300" dirty="0">
                <a:latin typeface="+mn-lt"/>
              </a:rPr>
              <a:t>There is some generation from CNO in the Sun but it is less than 1%.</a:t>
            </a:r>
          </a:p>
          <a:p>
            <a:pPr marL="185766" indent="-185766">
              <a:buFont typeface="Arial" panose="020B0604020202020204" pitchFamily="34" charset="0"/>
              <a:buChar char="•"/>
            </a:pPr>
            <a:r>
              <a:rPr lang="en-GB" sz="1300" dirty="0">
                <a:latin typeface="+mn-lt"/>
              </a:rPr>
              <a:t>PP CNO crossover is around 17 million K</a:t>
            </a:r>
            <a:endParaRPr lang="en-GB" dirty="0">
              <a:latin typeface="+mn-lt"/>
            </a:endParaRPr>
          </a:p>
          <a:p>
            <a:pPr marL="185766" indent="-185766">
              <a:buFont typeface="Arial" panose="020B0604020202020204" pitchFamily="34" charset="0"/>
              <a:buChar char="•"/>
            </a:pPr>
            <a:endParaRPr lang="en-GB" dirty="0"/>
          </a:p>
          <a:p>
            <a:r>
              <a:rPr lang="en-GB" dirty="0"/>
              <a:t>Image from: </a:t>
            </a:r>
            <a:r>
              <a:rPr lang="en-GB" dirty="0" err="1"/>
              <a:t>RJHall</a:t>
            </a:r>
            <a:r>
              <a:rPr lang="en-GB" dirty="0"/>
              <a:t> - Own work, CC BY-SA 3.0, https://commons.wikimedia.org/w/index.php?curid=5387273</a:t>
            </a:r>
          </a:p>
        </p:txBody>
      </p:sp>
      <p:sp>
        <p:nvSpPr>
          <p:cNvPr id="4" name="Slide Number Placeholder 3"/>
          <p:cNvSpPr>
            <a:spLocks noGrp="1"/>
          </p:cNvSpPr>
          <p:nvPr>
            <p:ph type="sldNum" sz="quarter" idx="5"/>
          </p:nvPr>
        </p:nvSpPr>
        <p:spPr/>
        <p:txBody>
          <a:bodyPr/>
          <a:lstStyle/>
          <a:p>
            <a:fld id="{D22B5BA6-3C30-4154-97C7-A721B7E964B8}" type="slidenum">
              <a:rPr lang="en-GB" smtClean="0"/>
              <a:t>5</a:t>
            </a:fld>
            <a:endParaRPr lang="en-GB"/>
          </a:p>
        </p:txBody>
      </p:sp>
    </p:spTree>
    <p:extLst>
      <p:ext uri="{BB962C8B-B14F-4D97-AF65-F5344CB8AC3E}">
        <p14:creationId xmlns:p14="http://schemas.microsoft.com/office/powerpoint/2010/main" val="4318517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latin typeface="+mn-lt"/>
              </a:rPr>
              <a:t>PRESENTATION NOTES</a:t>
            </a:r>
          </a:p>
          <a:p>
            <a:pPr marL="185766" indent="-185766">
              <a:buFont typeface="Arial" panose="020B0604020202020204" pitchFamily="34" charset="0"/>
              <a:buChar char="•"/>
            </a:pPr>
            <a:r>
              <a:rPr lang="en-GB" dirty="0">
                <a:latin typeface="+mn-lt"/>
              </a:rPr>
              <a:t>Positron is a positive electron (it’s an anti-particle).</a:t>
            </a:r>
          </a:p>
          <a:p>
            <a:pPr marL="185766" indent="-185766">
              <a:buFont typeface="Arial" panose="020B0604020202020204" pitchFamily="34" charset="0"/>
              <a:buChar char="•"/>
            </a:pPr>
            <a:endParaRPr lang="en-GB" dirty="0">
              <a:latin typeface="+mn-lt"/>
            </a:endParaRPr>
          </a:p>
          <a:p>
            <a:pPr marL="185766" indent="-185766">
              <a:buFont typeface="Arial" panose="020B0604020202020204" pitchFamily="34" charset="0"/>
              <a:buChar char="•"/>
            </a:pPr>
            <a:endParaRPr lang="en-GB" dirty="0">
              <a:latin typeface="+mn-lt"/>
            </a:endParaRPr>
          </a:p>
          <a:p>
            <a:r>
              <a:rPr lang="en-GB" b="1" dirty="0">
                <a:latin typeface="+mn-lt"/>
              </a:rPr>
              <a:t>SCIENCE NOTES</a:t>
            </a:r>
          </a:p>
          <a:p>
            <a:pPr marL="185766" indent="-185766">
              <a:buFont typeface="Arial" panose="020B0604020202020204" pitchFamily="34" charset="0"/>
              <a:buChar char="•"/>
            </a:pPr>
            <a:r>
              <a:rPr lang="en-GB" dirty="0"/>
              <a:t>The neutrinos shown are electron neutrinos and result from the beta plus decay of one of the H nuclei during fusion.</a:t>
            </a:r>
          </a:p>
          <a:p>
            <a:pPr marL="185766" indent="-185766">
              <a:buFont typeface="Arial" panose="020B0604020202020204" pitchFamily="34" charset="0"/>
              <a:buChar char="•"/>
            </a:pPr>
            <a:r>
              <a:rPr lang="en-GB" dirty="0"/>
              <a:t>There are 3 other forms of the PP chain. This one is the simplest to visualise and dominant at low (14 million K) temps.</a:t>
            </a:r>
          </a:p>
          <a:p>
            <a:pPr marL="185766" indent="-185766">
              <a:buFont typeface="Arial" panose="020B0604020202020204" pitchFamily="34" charset="0"/>
              <a:buChar char="•"/>
            </a:pPr>
            <a:r>
              <a:rPr lang="en-GB" dirty="0"/>
              <a:t>One eV is </a:t>
            </a:r>
            <a:r>
              <a:rPr lang="en-GB" sz="1200" b="0" i="0" kern="1200" dirty="0">
                <a:solidFill>
                  <a:schemeClr val="tx1"/>
                </a:solidFill>
                <a:effectLst/>
                <a:latin typeface="+mn-lt"/>
                <a:ea typeface="+mn-ea"/>
                <a:cs typeface="+mn-cs"/>
              </a:rPr>
              <a:t>1.602×10</a:t>
            </a:r>
            <a:r>
              <a:rPr lang="en-GB" sz="1200" b="0" i="0" kern="1200" baseline="30000" dirty="0">
                <a:solidFill>
                  <a:schemeClr val="tx1"/>
                </a:solidFill>
                <a:effectLst/>
                <a:latin typeface="+mn-lt"/>
                <a:ea typeface="+mn-ea"/>
                <a:cs typeface="+mn-cs"/>
              </a:rPr>
              <a:t>−19</a:t>
            </a:r>
            <a:r>
              <a:rPr lang="en-GB" sz="1200" b="0" i="0" kern="1200" dirty="0">
                <a:solidFill>
                  <a:schemeClr val="tx1"/>
                </a:solidFill>
                <a:effectLst/>
                <a:latin typeface="+mn-lt"/>
                <a:ea typeface="+mn-ea"/>
                <a:cs typeface="+mn-cs"/>
              </a:rPr>
              <a:t> Joules.</a:t>
            </a:r>
            <a:endParaRPr lang="en-GB" dirty="0"/>
          </a:p>
          <a:p>
            <a:pPr marL="0" indent="0">
              <a:buFont typeface="Arial" panose="020B0604020202020204" pitchFamily="34" charset="0"/>
              <a:buNone/>
            </a:pPr>
            <a:endParaRPr lang="en-GB" dirty="0"/>
          </a:p>
          <a:p>
            <a:r>
              <a:rPr lang="en-GB" dirty="0"/>
              <a:t>Image from: https://commons.wikimedia.org/wiki/File:Fusion_in_the_Sun.svg</a:t>
            </a:r>
          </a:p>
        </p:txBody>
      </p:sp>
      <p:sp>
        <p:nvSpPr>
          <p:cNvPr id="4" name="Slide Number Placeholder 3"/>
          <p:cNvSpPr>
            <a:spLocks noGrp="1"/>
          </p:cNvSpPr>
          <p:nvPr>
            <p:ph type="sldNum" sz="quarter" idx="5"/>
          </p:nvPr>
        </p:nvSpPr>
        <p:spPr/>
        <p:txBody>
          <a:bodyPr/>
          <a:lstStyle/>
          <a:p>
            <a:fld id="{D22B5BA6-3C30-4154-97C7-A721B7E964B8}" type="slidenum">
              <a:rPr lang="en-GB" smtClean="0"/>
              <a:t>6</a:t>
            </a:fld>
            <a:endParaRPr lang="en-GB"/>
          </a:p>
        </p:txBody>
      </p:sp>
    </p:spTree>
    <p:extLst>
      <p:ext uri="{BB962C8B-B14F-4D97-AF65-F5344CB8AC3E}">
        <p14:creationId xmlns:p14="http://schemas.microsoft.com/office/powerpoint/2010/main" val="32726544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latin typeface="+mn-lt"/>
              </a:rPr>
              <a:t>PRESENTATION NOTES</a:t>
            </a:r>
          </a:p>
          <a:p>
            <a:pPr marL="185766" indent="-185766">
              <a:buFont typeface="Arial" panose="020B0604020202020204" pitchFamily="34" charset="0"/>
              <a:buChar char="•"/>
            </a:pPr>
            <a:r>
              <a:rPr lang="en-GB" dirty="0">
                <a:latin typeface="+mn-lt"/>
              </a:rPr>
              <a:t>Positron is a positive electron (it’s an anti-particle).</a:t>
            </a:r>
          </a:p>
          <a:p>
            <a:pPr marL="185766" indent="-185766">
              <a:buFont typeface="Arial" panose="020B0604020202020204" pitchFamily="34" charset="0"/>
              <a:buChar char="•"/>
            </a:pPr>
            <a:endParaRPr lang="en-GB" dirty="0">
              <a:latin typeface="+mn-lt"/>
            </a:endParaRPr>
          </a:p>
          <a:p>
            <a:pPr marL="185766" indent="-185766">
              <a:buFont typeface="Arial" panose="020B0604020202020204" pitchFamily="34" charset="0"/>
              <a:buChar char="•"/>
            </a:pPr>
            <a:endParaRPr lang="en-GB" dirty="0">
              <a:latin typeface="+mn-lt"/>
            </a:endParaRPr>
          </a:p>
          <a:p>
            <a:r>
              <a:rPr lang="en-GB" b="1" dirty="0">
                <a:latin typeface="+mn-lt"/>
              </a:rPr>
              <a:t>SCIENCE NOTES</a:t>
            </a:r>
          </a:p>
          <a:p>
            <a:pPr marL="185766" indent="-185766">
              <a:buFont typeface="Arial" panose="020B0604020202020204" pitchFamily="34" charset="0"/>
              <a:buChar char="•"/>
            </a:pPr>
            <a:r>
              <a:rPr lang="en-GB" dirty="0"/>
              <a:t>The neutrinos shown are electron neutrinos and result from the beta plus decay of one of the H nuclei during fusion.</a:t>
            </a:r>
          </a:p>
          <a:p>
            <a:pPr marL="185766" indent="-185766">
              <a:buFont typeface="Arial" panose="020B0604020202020204" pitchFamily="34" charset="0"/>
              <a:buChar char="•"/>
            </a:pPr>
            <a:r>
              <a:rPr lang="en-GB" dirty="0"/>
              <a:t>There are 3 other forms of the PP chain. This one is the simplest to visualise and dominant at low (14 million K) temps.</a:t>
            </a:r>
          </a:p>
          <a:p>
            <a:pPr marL="185766" indent="-185766">
              <a:buFont typeface="Arial" panose="020B0604020202020204" pitchFamily="34" charset="0"/>
              <a:buChar char="•"/>
            </a:pPr>
            <a:r>
              <a:rPr lang="en-GB" dirty="0"/>
              <a:t>One eV is </a:t>
            </a:r>
            <a:r>
              <a:rPr lang="en-GB" sz="1200" b="0" i="0" kern="1200" dirty="0">
                <a:solidFill>
                  <a:schemeClr val="tx1"/>
                </a:solidFill>
                <a:effectLst/>
                <a:latin typeface="+mn-lt"/>
                <a:ea typeface="+mn-ea"/>
                <a:cs typeface="+mn-cs"/>
              </a:rPr>
              <a:t>1.602×10</a:t>
            </a:r>
            <a:r>
              <a:rPr lang="en-GB" sz="1200" b="0" i="0" kern="1200" baseline="30000" dirty="0">
                <a:solidFill>
                  <a:schemeClr val="tx1"/>
                </a:solidFill>
                <a:effectLst/>
                <a:latin typeface="+mn-lt"/>
                <a:ea typeface="+mn-ea"/>
                <a:cs typeface="+mn-cs"/>
              </a:rPr>
              <a:t>−19</a:t>
            </a:r>
            <a:r>
              <a:rPr lang="en-GB" sz="1200" b="0" i="0" kern="1200" dirty="0">
                <a:solidFill>
                  <a:schemeClr val="tx1"/>
                </a:solidFill>
                <a:effectLst/>
                <a:latin typeface="+mn-lt"/>
                <a:ea typeface="+mn-ea"/>
                <a:cs typeface="+mn-cs"/>
              </a:rPr>
              <a:t> Joules.</a:t>
            </a:r>
            <a:endParaRPr lang="en-GB" dirty="0"/>
          </a:p>
          <a:p>
            <a:pPr marL="0" indent="0">
              <a:buFont typeface="Arial" panose="020B0604020202020204" pitchFamily="34" charset="0"/>
              <a:buNone/>
            </a:pPr>
            <a:endParaRPr lang="en-GB" dirty="0"/>
          </a:p>
          <a:p>
            <a:r>
              <a:rPr lang="en-GB" dirty="0"/>
              <a:t>Image from: https://commons.wikimedia.org/wiki/File:Fusion_in_the_Sun.svg</a:t>
            </a:r>
          </a:p>
        </p:txBody>
      </p:sp>
      <p:sp>
        <p:nvSpPr>
          <p:cNvPr id="4" name="Slide Number Placeholder 3"/>
          <p:cNvSpPr>
            <a:spLocks noGrp="1"/>
          </p:cNvSpPr>
          <p:nvPr>
            <p:ph type="sldNum" sz="quarter" idx="5"/>
          </p:nvPr>
        </p:nvSpPr>
        <p:spPr/>
        <p:txBody>
          <a:bodyPr/>
          <a:lstStyle/>
          <a:p>
            <a:fld id="{D22B5BA6-3C30-4154-97C7-A721B7E964B8}" type="slidenum">
              <a:rPr lang="en-GB" smtClean="0"/>
              <a:t>7</a:t>
            </a:fld>
            <a:endParaRPr lang="en-GB"/>
          </a:p>
        </p:txBody>
      </p:sp>
    </p:spTree>
    <p:extLst>
      <p:ext uri="{BB962C8B-B14F-4D97-AF65-F5344CB8AC3E}">
        <p14:creationId xmlns:p14="http://schemas.microsoft.com/office/powerpoint/2010/main" val="17865224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latin typeface="+mn-lt"/>
              </a:rPr>
              <a:t>PRESENTATION NOTES</a:t>
            </a:r>
          </a:p>
          <a:p>
            <a:pPr marL="185766" indent="-185766">
              <a:buFont typeface="Arial" panose="020B0604020202020204" pitchFamily="34" charset="0"/>
              <a:buChar char="•"/>
            </a:pPr>
            <a:r>
              <a:rPr lang="en-GB" dirty="0">
                <a:latin typeface="+mn-lt"/>
              </a:rPr>
              <a:t>If the protons are closer than 2.88 </a:t>
            </a:r>
            <a:r>
              <a:rPr lang="en-GB" dirty="0" err="1">
                <a:latin typeface="+mn-lt"/>
              </a:rPr>
              <a:t>fm</a:t>
            </a:r>
            <a:r>
              <a:rPr lang="en-GB" dirty="0">
                <a:latin typeface="+mn-lt"/>
              </a:rPr>
              <a:t> the Strong nuclear force takes over and the Weak nuclear force fuses them.</a:t>
            </a:r>
          </a:p>
          <a:p>
            <a:pPr marL="185766" indent="-185766">
              <a:buFont typeface="Arial" panose="020B0604020202020204" pitchFamily="34" charset="0"/>
              <a:buChar char="•"/>
            </a:pPr>
            <a:endParaRPr lang="en-GB" dirty="0">
              <a:latin typeface="+mn-lt"/>
            </a:endParaRPr>
          </a:p>
          <a:p>
            <a:pPr marL="185766" indent="-185766">
              <a:buFont typeface="Arial" panose="020B0604020202020204" pitchFamily="34" charset="0"/>
              <a:buChar char="•"/>
            </a:pPr>
            <a:endParaRPr lang="en-GB" dirty="0">
              <a:latin typeface="+mn-lt"/>
            </a:endParaRPr>
          </a:p>
          <a:p>
            <a:r>
              <a:rPr lang="en-GB" b="1" dirty="0">
                <a:latin typeface="+mn-lt"/>
              </a:rPr>
              <a:t>SCIENCE NOTES</a:t>
            </a:r>
          </a:p>
          <a:p>
            <a:pPr marL="185766" indent="-185766">
              <a:buFont typeface="Arial" panose="020B0604020202020204" pitchFamily="34" charset="0"/>
              <a:buChar char="•"/>
            </a:pPr>
            <a:r>
              <a:rPr lang="en-GB" dirty="0"/>
              <a:t>Quantum tunnelling allows the protons to fuse at lower temperatures than classical mechanics calculates.</a:t>
            </a:r>
          </a:p>
          <a:p>
            <a:pPr marL="185766" indent="-185766">
              <a:buFont typeface="Arial" panose="020B0604020202020204" pitchFamily="34" charset="0"/>
              <a:buChar char="•"/>
            </a:pPr>
            <a:r>
              <a:rPr lang="en-GB" dirty="0" err="1"/>
              <a:t>Vb</a:t>
            </a:r>
            <a:r>
              <a:rPr lang="en-GB" dirty="0"/>
              <a:t> in the diagram is the energy at the top of the barrier.</a:t>
            </a:r>
          </a:p>
          <a:p>
            <a:pPr marL="185766" indent="-185766">
              <a:buFont typeface="Arial" panose="020B0604020202020204" pitchFamily="34" charset="0"/>
              <a:buChar char="•"/>
            </a:pPr>
            <a:r>
              <a:rPr lang="en-GB" dirty="0" err="1"/>
              <a:t>rn</a:t>
            </a:r>
            <a:r>
              <a:rPr lang="en-GB" dirty="0"/>
              <a:t> is the distance the two protons have to be to fuse classically. </a:t>
            </a:r>
            <a:r>
              <a:rPr lang="en-GB" dirty="0" err="1"/>
              <a:t>fm</a:t>
            </a:r>
            <a:r>
              <a:rPr lang="en-GB" dirty="0"/>
              <a:t> is femtometres.</a:t>
            </a:r>
          </a:p>
          <a:p>
            <a:pPr marL="185766" indent="-185766">
              <a:buFont typeface="Arial" panose="020B0604020202020204" pitchFamily="34" charset="0"/>
              <a:buChar char="•"/>
            </a:pPr>
            <a:r>
              <a:rPr lang="en-GB" dirty="0"/>
              <a:t>The </a:t>
            </a:r>
            <a:r>
              <a:rPr lang="en-GB" dirty="0" err="1"/>
              <a:t>Uo</a:t>
            </a:r>
            <a:r>
              <a:rPr lang="en-GB" dirty="0"/>
              <a:t> value is the binding energy of deuterium. </a:t>
            </a:r>
          </a:p>
          <a:p>
            <a:pPr marL="185766" indent="-185766">
              <a:buFont typeface="Arial" panose="020B0604020202020204" pitchFamily="34" charset="0"/>
              <a:buChar char="•"/>
            </a:pPr>
            <a:r>
              <a:rPr lang="en-GB" dirty="0"/>
              <a:t>Including the positron annihilating with an electron and the energy from the neutrino the Q value (energy released) is 1.442 MeV, slightly more than shown here.</a:t>
            </a:r>
          </a:p>
          <a:p>
            <a:pPr marL="185766" indent="-185766">
              <a:buFont typeface="Arial" panose="020B0604020202020204" pitchFamily="34" charset="0"/>
              <a:buChar char="•"/>
            </a:pPr>
            <a:r>
              <a:rPr lang="en-GB" dirty="0"/>
              <a:t>I say the weak nuclear force fuses them because the beta plus decay of one of the protons is initiated by the Weak nuclear force.</a:t>
            </a:r>
          </a:p>
          <a:p>
            <a:pPr marL="0" indent="0">
              <a:buFont typeface="Arial" panose="020B0604020202020204" pitchFamily="34" charset="0"/>
              <a:buNone/>
            </a:pPr>
            <a:endParaRPr lang="en-GB" dirty="0"/>
          </a:p>
          <a:p>
            <a:r>
              <a:rPr lang="en-GB" dirty="0"/>
              <a:t>Image by Dimitrios Theodorakis.</a:t>
            </a:r>
          </a:p>
        </p:txBody>
      </p:sp>
      <p:sp>
        <p:nvSpPr>
          <p:cNvPr id="4" name="Slide Number Placeholder 3"/>
          <p:cNvSpPr>
            <a:spLocks noGrp="1"/>
          </p:cNvSpPr>
          <p:nvPr>
            <p:ph type="sldNum" sz="quarter" idx="5"/>
          </p:nvPr>
        </p:nvSpPr>
        <p:spPr/>
        <p:txBody>
          <a:bodyPr/>
          <a:lstStyle/>
          <a:p>
            <a:fld id="{D22B5BA6-3C30-4154-97C7-A721B7E964B8}" type="slidenum">
              <a:rPr lang="en-GB" smtClean="0"/>
              <a:t>8</a:t>
            </a:fld>
            <a:endParaRPr lang="en-GB"/>
          </a:p>
        </p:txBody>
      </p:sp>
    </p:spTree>
    <p:extLst>
      <p:ext uri="{BB962C8B-B14F-4D97-AF65-F5344CB8AC3E}">
        <p14:creationId xmlns:p14="http://schemas.microsoft.com/office/powerpoint/2010/main" val="28192247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latin typeface="+mn-lt"/>
              </a:rPr>
              <a:t>PRESENTATION NOTES</a:t>
            </a:r>
          </a:p>
          <a:p>
            <a:pPr marL="185766" indent="-185766">
              <a:buFont typeface="Arial" panose="020B0604020202020204" pitchFamily="34" charset="0"/>
              <a:buChar char="•"/>
            </a:pPr>
            <a:r>
              <a:rPr lang="en-GB" dirty="0">
                <a:latin typeface="+mn-lt"/>
              </a:rPr>
              <a:t>Specifically this is the Nuclear Binding Energy since we are talking about the nucleus.</a:t>
            </a:r>
          </a:p>
          <a:p>
            <a:pPr marL="185766" indent="-185766">
              <a:buFont typeface="Arial" panose="020B0604020202020204" pitchFamily="34" charset="0"/>
              <a:buChar char="•"/>
            </a:pPr>
            <a:r>
              <a:rPr lang="en-GB" dirty="0">
                <a:latin typeface="+mn-lt"/>
              </a:rPr>
              <a:t>The mass of the product is less than the mass of </a:t>
            </a:r>
            <a:r>
              <a:rPr lang="en-GB">
                <a:latin typeface="+mn-lt"/>
              </a:rPr>
              <a:t>the reactants.</a:t>
            </a:r>
            <a:endParaRPr lang="en-GB" dirty="0">
              <a:latin typeface="+mn-lt"/>
            </a:endParaRPr>
          </a:p>
          <a:p>
            <a:pPr marL="185766" indent="-185766">
              <a:buFont typeface="Arial" panose="020B0604020202020204" pitchFamily="34" charset="0"/>
              <a:buChar char="•"/>
            </a:pPr>
            <a:endParaRPr lang="en-GB" dirty="0">
              <a:latin typeface="+mn-lt"/>
            </a:endParaRPr>
          </a:p>
          <a:p>
            <a:pPr marL="185766" indent="-185766">
              <a:buFont typeface="Arial" panose="020B0604020202020204" pitchFamily="34" charset="0"/>
              <a:buChar char="•"/>
            </a:pPr>
            <a:endParaRPr lang="en-GB" dirty="0">
              <a:latin typeface="+mn-lt"/>
            </a:endParaRPr>
          </a:p>
          <a:p>
            <a:r>
              <a:rPr lang="en-GB" b="1" dirty="0">
                <a:latin typeface="+mn-lt"/>
              </a:rPr>
              <a:t>SCIENCE NOTES</a:t>
            </a:r>
          </a:p>
          <a:p>
            <a:pPr marL="185766" indent="-185766">
              <a:buFont typeface="Arial" panose="020B0604020202020204" pitchFamily="34" charset="0"/>
              <a:buChar char="•"/>
            </a:pPr>
            <a:r>
              <a:rPr lang="en-GB" dirty="0"/>
              <a:t>The binding energy here is the energy needed disassemble a nucleus into its constituent particles.</a:t>
            </a:r>
          </a:p>
          <a:p>
            <a:pPr marL="0" indent="0">
              <a:buFont typeface="Arial" panose="020B0604020202020204" pitchFamily="34" charset="0"/>
              <a:buNone/>
            </a:pPr>
            <a:endParaRPr lang="en-GB" dirty="0"/>
          </a:p>
          <a:p>
            <a:r>
              <a:rPr lang="en-GB" dirty="0"/>
              <a:t>Image from: https://commons.wikimedia.org/wiki/File:Fusion_in_the_Sun.svg</a:t>
            </a:r>
          </a:p>
        </p:txBody>
      </p:sp>
      <p:sp>
        <p:nvSpPr>
          <p:cNvPr id="4" name="Slide Number Placeholder 3"/>
          <p:cNvSpPr>
            <a:spLocks noGrp="1"/>
          </p:cNvSpPr>
          <p:nvPr>
            <p:ph type="sldNum" sz="quarter" idx="5"/>
          </p:nvPr>
        </p:nvSpPr>
        <p:spPr/>
        <p:txBody>
          <a:bodyPr/>
          <a:lstStyle/>
          <a:p>
            <a:fld id="{D22B5BA6-3C30-4154-97C7-A721B7E964B8}" type="slidenum">
              <a:rPr lang="en-GB" smtClean="0"/>
              <a:t>9</a:t>
            </a:fld>
            <a:endParaRPr lang="en-GB"/>
          </a:p>
        </p:txBody>
      </p:sp>
    </p:spTree>
    <p:extLst>
      <p:ext uri="{BB962C8B-B14F-4D97-AF65-F5344CB8AC3E}">
        <p14:creationId xmlns:p14="http://schemas.microsoft.com/office/powerpoint/2010/main" val="219322374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hyperlink" Target="https://github.com/DimitriosAstro/Astronomy"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ithub.com/DimitriosAstro/Astronomy"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econ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9BF1C8-2799-4ABF-ADE7-19E43D9FEBDA}"/>
              </a:ext>
            </a:extLst>
          </p:cNvPr>
          <p:cNvSpPr>
            <a:spLocks noGrp="1"/>
          </p:cNvSpPr>
          <p:nvPr>
            <p:ph type="ctrTitle" hasCustomPrompt="1"/>
          </p:nvPr>
        </p:nvSpPr>
        <p:spPr>
          <a:xfrm>
            <a:off x="1524000" y="1122363"/>
            <a:ext cx="9144000" cy="2387600"/>
          </a:xfrm>
        </p:spPr>
        <p:txBody>
          <a:bodyPr anchor="b">
            <a:normAutofit/>
          </a:bodyPr>
          <a:lstStyle>
            <a:lvl1pPr algn="ctr">
              <a:defRPr sz="8000" b="1" i="0">
                <a:solidFill>
                  <a:schemeClr val="bg1"/>
                </a:solidFill>
                <a:latin typeface="Corbel" panose="020B0503020204020204" pitchFamily="34" charset="0"/>
              </a:defRPr>
            </a:lvl1pPr>
          </a:lstStyle>
          <a:p>
            <a:r>
              <a:rPr lang="en-US" dirty="0"/>
              <a:t>Astronomy</a:t>
            </a:r>
            <a:endParaRPr lang="en-GB" dirty="0"/>
          </a:p>
        </p:txBody>
      </p:sp>
      <p:sp>
        <p:nvSpPr>
          <p:cNvPr id="3" name="Subtitle 2">
            <a:extLst>
              <a:ext uri="{FF2B5EF4-FFF2-40B4-BE49-F238E27FC236}">
                <a16:creationId xmlns:a16="http://schemas.microsoft.com/office/drawing/2014/main" id="{9B572BEF-5A16-489B-8277-E06BC024FE71}"/>
              </a:ext>
            </a:extLst>
          </p:cNvPr>
          <p:cNvSpPr>
            <a:spLocks noGrp="1"/>
          </p:cNvSpPr>
          <p:nvPr>
            <p:ph type="subTitle" idx="1" hasCustomPrompt="1"/>
          </p:nvPr>
        </p:nvSpPr>
        <p:spPr>
          <a:xfrm>
            <a:off x="1524000" y="3602038"/>
            <a:ext cx="9144000" cy="1655762"/>
          </a:xfrm>
        </p:spPr>
        <p:txBody>
          <a:bodyPr/>
          <a:lstStyle>
            <a:lvl1pPr marL="0" indent="0" algn="ctr">
              <a:buNone/>
              <a:defRPr sz="2400" b="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Space</a:t>
            </a:r>
            <a:endParaRPr lang="en-GB" dirty="0"/>
          </a:p>
        </p:txBody>
      </p:sp>
      <p:sp>
        <p:nvSpPr>
          <p:cNvPr id="8" name="TextBox 7">
            <a:extLst>
              <a:ext uri="{FF2B5EF4-FFF2-40B4-BE49-F238E27FC236}">
                <a16:creationId xmlns:a16="http://schemas.microsoft.com/office/drawing/2014/main" id="{40829BF7-2C41-48F5-A038-1AF3B0A0A59E}"/>
              </a:ext>
            </a:extLst>
          </p:cNvPr>
          <p:cNvSpPr txBox="1"/>
          <p:nvPr userDrawn="1"/>
        </p:nvSpPr>
        <p:spPr>
          <a:xfrm>
            <a:off x="5524500" y="6116513"/>
            <a:ext cx="6547338" cy="646331"/>
          </a:xfrm>
          <a:prstGeom prst="rect">
            <a:avLst/>
          </a:prstGeom>
          <a:noFill/>
        </p:spPr>
        <p:txBody>
          <a:bodyPr wrap="square" rtlCol="0">
            <a:spAutoFit/>
          </a:bodyPr>
          <a:lstStyle/>
          <a:p>
            <a:pPr algn="r"/>
            <a:r>
              <a:rPr lang="en-GB" dirty="0">
                <a:solidFill>
                  <a:schemeClr val="bg1"/>
                </a:solidFill>
              </a:rPr>
              <a:t>© Dimitrios Theodorakis GNU General Public License v3.0 </a:t>
            </a:r>
            <a:br>
              <a:rPr lang="en-GB" dirty="0">
                <a:solidFill>
                  <a:schemeClr val="bg1"/>
                </a:solidFill>
              </a:rPr>
            </a:br>
            <a:r>
              <a:rPr lang="en-GB" dirty="0">
                <a:solidFill>
                  <a:schemeClr val="bg1"/>
                </a:solidFill>
                <a:hlinkClick r:id="rId3">
                  <a:extLst>
                    <a:ext uri="{A12FA001-AC4F-418D-AE19-62706E023703}">
                      <ahyp:hlinkClr xmlns:ahyp="http://schemas.microsoft.com/office/drawing/2018/hyperlinkcolor" val="tx"/>
                    </a:ext>
                  </a:extLst>
                </a:hlinkClick>
              </a:rPr>
              <a:t>https://github.com/AstroDimitrios/Astronomy</a:t>
            </a:r>
            <a:endParaRPr lang="en-GB" dirty="0">
              <a:solidFill>
                <a:schemeClr val="bg1"/>
              </a:solidFill>
            </a:endParaRPr>
          </a:p>
        </p:txBody>
      </p:sp>
    </p:spTree>
    <p:extLst>
      <p:ext uri="{BB962C8B-B14F-4D97-AF65-F5344CB8AC3E}">
        <p14:creationId xmlns:p14="http://schemas.microsoft.com/office/powerpoint/2010/main" val="122551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ourc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27B0A067-B643-4222-8FB7-CAB78D768B72}"/>
              </a:ext>
            </a:extLst>
          </p:cNvPr>
          <p:cNvSpPr txBox="1"/>
          <p:nvPr userDrawn="1"/>
        </p:nvSpPr>
        <p:spPr>
          <a:xfrm>
            <a:off x="400594" y="384517"/>
            <a:ext cx="7039708" cy="646331"/>
          </a:xfrm>
          <a:prstGeom prst="rect">
            <a:avLst/>
          </a:prstGeom>
          <a:noFill/>
        </p:spPr>
        <p:txBody>
          <a:bodyPr wrap="square" rtlCol="0">
            <a:spAutoFit/>
          </a:bodyPr>
          <a:lstStyle/>
          <a:p>
            <a:r>
              <a:rPr lang="en-GB" sz="3600" b="1" dirty="0">
                <a:solidFill>
                  <a:schemeClr val="bg1"/>
                </a:solidFill>
                <a:latin typeface="Corbel" panose="020B0503020204020204" pitchFamily="34" charset="0"/>
              </a:rPr>
              <a:t>Sources</a:t>
            </a:r>
            <a:r>
              <a:rPr lang="en-GB" sz="3600" dirty="0">
                <a:solidFill>
                  <a:schemeClr val="bg1"/>
                </a:solidFill>
                <a:latin typeface="Corbel" panose="020B0503020204020204" pitchFamily="34" charset="0"/>
              </a:rPr>
              <a:t>:</a:t>
            </a:r>
          </a:p>
        </p:txBody>
      </p:sp>
    </p:spTree>
    <p:extLst>
      <p:ext uri="{BB962C8B-B14F-4D97-AF65-F5344CB8AC3E}">
        <p14:creationId xmlns:p14="http://schemas.microsoft.com/office/powerpoint/2010/main" val="39046717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Firs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AAC7DDB-AF49-4B90-A982-1A285ACE130B}"/>
              </a:ext>
            </a:extLst>
          </p:cNvPr>
          <p:cNvSpPr txBox="1"/>
          <p:nvPr userDrawn="1"/>
        </p:nvSpPr>
        <p:spPr>
          <a:xfrm>
            <a:off x="2209800" y="978877"/>
            <a:ext cx="7039708" cy="646331"/>
          </a:xfrm>
          <a:prstGeom prst="rect">
            <a:avLst/>
          </a:prstGeom>
          <a:noFill/>
        </p:spPr>
        <p:txBody>
          <a:bodyPr wrap="square" rtlCol="0">
            <a:spAutoFit/>
          </a:bodyPr>
          <a:lstStyle/>
          <a:p>
            <a:r>
              <a:rPr lang="en-GB" sz="3600" b="1" dirty="0">
                <a:solidFill>
                  <a:schemeClr val="bg1"/>
                </a:solidFill>
                <a:latin typeface="Corbel" panose="020B0503020204020204" pitchFamily="34" charset="0"/>
              </a:rPr>
              <a:t>Summary</a:t>
            </a:r>
            <a:r>
              <a:rPr lang="en-GB" sz="3600" dirty="0">
                <a:solidFill>
                  <a:schemeClr val="bg1"/>
                </a:solidFill>
                <a:latin typeface="Corbel" panose="020B0503020204020204" pitchFamily="34" charset="0"/>
              </a:rPr>
              <a:t>:</a:t>
            </a:r>
          </a:p>
        </p:txBody>
      </p:sp>
      <p:sp>
        <p:nvSpPr>
          <p:cNvPr id="6" name="TextBox 5">
            <a:extLst>
              <a:ext uri="{FF2B5EF4-FFF2-40B4-BE49-F238E27FC236}">
                <a16:creationId xmlns:a16="http://schemas.microsoft.com/office/drawing/2014/main" id="{BE74604C-A9E8-4775-A510-CBD909CC0A12}"/>
              </a:ext>
            </a:extLst>
          </p:cNvPr>
          <p:cNvSpPr txBox="1"/>
          <p:nvPr userDrawn="1"/>
        </p:nvSpPr>
        <p:spPr>
          <a:xfrm>
            <a:off x="5524500" y="6116513"/>
            <a:ext cx="6547338" cy="646331"/>
          </a:xfrm>
          <a:prstGeom prst="rect">
            <a:avLst/>
          </a:prstGeom>
          <a:noFill/>
        </p:spPr>
        <p:txBody>
          <a:bodyPr wrap="square" rtlCol="0">
            <a:spAutoFit/>
          </a:bodyPr>
          <a:lstStyle/>
          <a:p>
            <a:pPr algn="r"/>
            <a:r>
              <a:rPr lang="en-GB" dirty="0">
                <a:solidFill>
                  <a:schemeClr val="bg1"/>
                </a:solidFill>
              </a:rPr>
              <a:t>© Dimitrios Theodorakis GNU General Public License v3.0 </a:t>
            </a:r>
            <a:br>
              <a:rPr lang="en-GB" dirty="0">
                <a:solidFill>
                  <a:schemeClr val="bg1"/>
                </a:solidFill>
              </a:rPr>
            </a:br>
            <a:r>
              <a:rPr lang="en-GB" dirty="0">
                <a:solidFill>
                  <a:schemeClr val="bg1"/>
                </a:solidFill>
                <a:hlinkClick r:id="rId3">
                  <a:extLst>
                    <a:ext uri="{A12FA001-AC4F-418D-AE19-62706E023703}">
                      <ahyp:hlinkClr xmlns:ahyp="http://schemas.microsoft.com/office/drawing/2018/hyperlinkcolor" val="tx"/>
                    </a:ext>
                  </a:extLst>
                </a:hlinkClick>
              </a:rPr>
              <a:t>https://github.com/AstroDimitrios/Astronomy</a:t>
            </a:r>
            <a:endParaRPr lang="en-GB" dirty="0">
              <a:solidFill>
                <a:schemeClr val="bg1"/>
              </a:solidFill>
            </a:endParaRPr>
          </a:p>
        </p:txBody>
      </p:sp>
    </p:spTree>
    <p:extLst>
      <p:ext uri="{BB962C8B-B14F-4D97-AF65-F5344CB8AC3E}">
        <p14:creationId xmlns:p14="http://schemas.microsoft.com/office/powerpoint/2010/main" val="10703869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433855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lank2">
    <p:bg>
      <p:bgPr>
        <a:solidFill>
          <a:srgbClr val="151E3F"/>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B67F897-7A4D-42F1-92FE-2B49E1188ED5}"/>
              </a:ext>
            </a:extLst>
          </p:cNvPr>
          <p:cNvSpPr>
            <a:spLocks noGrp="1"/>
          </p:cNvSpPr>
          <p:nvPr>
            <p:ph type="title"/>
          </p:nvPr>
        </p:nvSpPr>
        <p:spPr>
          <a:xfrm>
            <a:off x="263435" y="214902"/>
            <a:ext cx="10515600" cy="1325563"/>
          </a:xfrm>
        </p:spPr>
        <p:txBody>
          <a:bodyPr/>
          <a:lstStyle>
            <a:lvl1pPr>
              <a:defRPr>
                <a:solidFill>
                  <a:schemeClr val="bg1"/>
                </a:solidFill>
              </a:defRPr>
            </a:lvl1pPr>
          </a:lstStyle>
          <a:p>
            <a:r>
              <a:rPr lang="en-US"/>
              <a:t>Click to edit Master title style</a:t>
            </a:r>
            <a:endParaRPr lang="en-GB"/>
          </a:p>
        </p:txBody>
      </p:sp>
    </p:spTree>
    <p:extLst>
      <p:ext uri="{BB962C8B-B14F-4D97-AF65-F5344CB8AC3E}">
        <p14:creationId xmlns:p14="http://schemas.microsoft.com/office/powerpoint/2010/main" val="39460338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lank3">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B67F897-7A4D-42F1-92FE-2B49E1188ED5}"/>
              </a:ext>
            </a:extLst>
          </p:cNvPr>
          <p:cNvSpPr>
            <a:spLocks noGrp="1"/>
          </p:cNvSpPr>
          <p:nvPr>
            <p:ph type="title"/>
          </p:nvPr>
        </p:nvSpPr>
        <p:spPr>
          <a:xfrm>
            <a:off x="263435" y="214902"/>
            <a:ext cx="10515600" cy="1325563"/>
          </a:xfrm>
        </p:spPr>
        <p:txBody>
          <a:bodyPr/>
          <a:lstStyle>
            <a:lvl1pPr>
              <a:defRPr>
                <a:solidFill>
                  <a:schemeClr val="tx1"/>
                </a:solidFill>
              </a:defRPr>
            </a:lvl1pPr>
          </a:lstStyle>
          <a:p>
            <a:r>
              <a:rPr lang="en-US"/>
              <a:t>Click to edit Master title style</a:t>
            </a:r>
            <a:endParaRPr lang="en-GB" dirty="0"/>
          </a:p>
        </p:txBody>
      </p:sp>
    </p:spTree>
    <p:extLst>
      <p:ext uri="{BB962C8B-B14F-4D97-AF65-F5344CB8AC3E}">
        <p14:creationId xmlns:p14="http://schemas.microsoft.com/office/powerpoint/2010/main" val="29786066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FullPic">
    <p:spTree>
      <p:nvGrpSpPr>
        <p:cNvPr id="1" name=""/>
        <p:cNvGrpSpPr/>
        <p:nvPr/>
      </p:nvGrpSpPr>
      <p:grpSpPr>
        <a:xfrm>
          <a:off x="0" y="0"/>
          <a:ext cx="0" cy="0"/>
          <a:chOff x="0" y="0"/>
          <a:chExt cx="0" cy="0"/>
        </a:xfrm>
      </p:grpSpPr>
      <p:pic>
        <p:nvPicPr>
          <p:cNvPr id="9" name="Picture 8" descr="A picture containing man, ball, star, rain&#10;&#10;Description automatically generated">
            <a:extLst>
              <a:ext uri="{FF2B5EF4-FFF2-40B4-BE49-F238E27FC236}">
                <a16:creationId xmlns:a16="http://schemas.microsoft.com/office/drawing/2014/main" id="{4E1A55D6-05D2-423E-B595-38A19F37375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3656889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E69385A-B74C-4B63-BFE4-201459E13B0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dirty="0"/>
          </a:p>
        </p:txBody>
      </p:sp>
      <p:sp>
        <p:nvSpPr>
          <p:cNvPr id="3" name="Text Placeholder 2">
            <a:extLst>
              <a:ext uri="{FF2B5EF4-FFF2-40B4-BE49-F238E27FC236}">
                <a16:creationId xmlns:a16="http://schemas.microsoft.com/office/drawing/2014/main" id="{8B566932-7972-427A-ABB0-DB645B14849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322090622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7" r:id="rId3"/>
    <p:sldLayoutId id="2147483666" r:id="rId4"/>
    <p:sldLayoutId id="2147483663" r:id="rId5"/>
    <p:sldLayoutId id="2147483672" r:id="rId6"/>
    <p:sldLayoutId id="2147483664" r:id="rId7"/>
  </p:sldLayoutIdLst>
  <p:txStyles>
    <p:titleStyle>
      <a:lvl1pPr algn="l" defTabSz="914400" rtl="0" eaLnBrk="1" latinLnBrk="0" hangingPunct="1">
        <a:lnSpc>
          <a:spcPct val="90000"/>
        </a:lnSpc>
        <a:spcBef>
          <a:spcPct val="0"/>
        </a:spcBef>
        <a:buNone/>
        <a:defRPr sz="4400" kern="1200">
          <a:solidFill>
            <a:schemeClr val="tx1"/>
          </a:solidFill>
          <a:latin typeface="Corbel" panose="020B05030202040202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C7D6F1C-879B-4405-811F-C07A9626F74B}"/>
              </a:ext>
            </a:extLst>
          </p:cNvPr>
          <p:cNvSpPr txBox="1"/>
          <p:nvPr/>
        </p:nvSpPr>
        <p:spPr>
          <a:xfrm>
            <a:off x="3468821" y="2521059"/>
            <a:ext cx="7409589" cy="2677656"/>
          </a:xfrm>
          <a:prstGeom prst="rect">
            <a:avLst/>
          </a:prstGeom>
          <a:noFill/>
        </p:spPr>
        <p:txBody>
          <a:bodyPr wrap="square" rtlCol="0">
            <a:spAutoFit/>
          </a:bodyPr>
          <a:lstStyle/>
          <a:p>
            <a:pPr marL="285750" indent="-285750">
              <a:buFont typeface="Arial" panose="020B0604020202020204" pitchFamily="34" charset="0"/>
              <a:buChar char="•"/>
            </a:pPr>
            <a:r>
              <a:rPr lang="en-GB" sz="2800" dirty="0">
                <a:solidFill>
                  <a:schemeClr val="bg1"/>
                </a:solidFill>
              </a:rPr>
              <a:t>Nuclear Fusion</a:t>
            </a:r>
          </a:p>
          <a:p>
            <a:pPr marL="285750" indent="-285750">
              <a:buFont typeface="Arial" panose="020B0604020202020204" pitchFamily="34" charset="0"/>
              <a:buChar char="•"/>
            </a:pPr>
            <a:r>
              <a:rPr lang="en-GB" sz="2800" dirty="0">
                <a:solidFill>
                  <a:schemeClr val="bg1"/>
                </a:solidFill>
              </a:rPr>
              <a:t>Types of H fusion</a:t>
            </a:r>
          </a:p>
          <a:p>
            <a:pPr marL="285750" indent="-285750">
              <a:buFont typeface="Arial" panose="020B0604020202020204" pitchFamily="34" charset="0"/>
              <a:buChar char="•"/>
            </a:pPr>
            <a:r>
              <a:rPr lang="en-GB" sz="2800" dirty="0">
                <a:solidFill>
                  <a:schemeClr val="bg1"/>
                </a:solidFill>
              </a:rPr>
              <a:t>PP chain</a:t>
            </a:r>
          </a:p>
          <a:p>
            <a:pPr marL="285750" indent="-285750">
              <a:buFont typeface="Arial" panose="020B0604020202020204" pitchFamily="34" charset="0"/>
              <a:buChar char="•"/>
            </a:pPr>
            <a:r>
              <a:rPr lang="en-GB" sz="2800" dirty="0">
                <a:solidFill>
                  <a:schemeClr val="bg1"/>
                </a:solidFill>
              </a:rPr>
              <a:t>Coulomb barrier</a:t>
            </a:r>
          </a:p>
          <a:p>
            <a:pPr marL="285750" indent="-285750">
              <a:buFont typeface="Arial" panose="020B0604020202020204" pitchFamily="34" charset="0"/>
              <a:buChar char="•"/>
            </a:pPr>
            <a:r>
              <a:rPr lang="en-GB" sz="2800" dirty="0">
                <a:solidFill>
                  <a:schemeClr val="bg1"/>
                </a:solidFill>
              </a:rPr>
              <a:t>Binding Energy</a:t>
            </a:r>
          </a:p>
          <a:p>
            <a:pPr marL="285750" indent="-285750">
              <a:buFont typeface="Arial" panose="020B0604020202020204" pitchFamily="34" charset="0"/>
              <a:buChar char="•"/>
            </a:pPr>
            <a:r>
              <a:rPr lang="en-GB" sz="2800" dirty="0">
                <a:solidFill>
                  <a:schemeClr val="bg1"/>
                </a:solidFill>
              </a:rPr>
              <a:t>Fusion Shells</a:t>
            </a:r>
          </a:p>
        </p:txBody>
      </p:sp>
    </p:spTree>
    <p:extLst>
      <p:ext uri="{BB962C8B-B14F-4D97-AF65-F5344CB8AC3E}">
        <p14:creationId xmlns:p14="http://schemas.microsoft.com/office/powerpoint/2010/main" val="37439329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B5C745-215D-4B94-92C6-746F84DBAD62}"/>
              </a:ext>
            </a:extLst>
          </p:cNvPr>
          <p:cNvSpPr>
            <a:spLocks noGrp="1"/>
          </p:cNvSpPr>
          <p:nvPr>
            <p:ph type="title"/>
          </p:nvPr>
        </p:nvSpPr>
        <p:spPr/>
        <p:txBody>
          <a:bodyPr/>
          <a:lstStyle/>
          <a:p>
            <a:r>
              <a:rPr lang="en-GB" dirty="0"/>
              <a:t>Binding Energy</a:t>
            </a:r>
          </a:p>
        </p:txBody>
      </p:sp>
      <p:pic>
        <p:nvPicPr>
          <p:cNvPr id="8" name="Picture 7">
            <a:extLst>
              <a:ext uri="{FF2B5EF4-FFF2-40B4-BE49-F238E27FC236}">
                <a16:creationId xmlns:a16="http://schemas.microsoft.com/office/drawing/2014/main" id="{CC78099B-F3BD-4CB5-9143-1EA6300197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632611"/>
            <a:ext cx="12192000" cy="4064000"/>
          </a:xfrm>
          <a:prstGeom prst="rect">
            <a:avLst/>
          </a:prstGeom>
        </p:spPr>
      </p:pic>
    </p:spTree>
    <p:extLst>
      <p:ext uri="{BB962C8B-B14F-4D97-AF65-F5344CB8AC3E}">
        <p14:creationId xmlns:p14="http://schemas.microsoft.com/office/powerpoint/2010/main" val="3840346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Table&#10;&#10;Description automatically generated">
            <a:extLst>
              <a:ext uri="{FF2B5EF4-FFF2-40B4-BE49-F238E27FC236}">
                <a16:creationId xmlns:a16="http://schemas.microsoft.com/office/drawing/2014/main" id="{6A894541-2247-49DE-905D-5F65BF7B5E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7666" y="256673"/>
            <a:ext cx="10976668" cy="6131498"/>
          </a:xfrm>
          <a:prstGeom prst="rect">
            <a:avLst/>
          </a:prstGeom>
        </p:spPr>
      </p:pic>
      <p:sp>
        <p:nvSpPr>
          <p:cNvPr id="10" name="TextBox 9">
            <a:extLst>
              <a:ext uri="{FF2B5EF4-FFF2-40B4-BE49-F238E27FC236}">
                <a16:creationId xmlns:a16="http://schemas.microsoft.com/office/drawing/2014/main" id="{2F6B5D6A-07E3-4B21-BA3A-D3117F0D22EA}"/>
              </a:ext>
            </a:extLst>
          </p:cNvPr>
          <p:cNvSpPr txBox="1"/>
          <p:nvPr/>
        </p:nvSpPr>
        <p:spPr>
          <a:xfrm>
            <a:off x="9915331" y="6519768"/>
            <a:ext cx="2276669" cy="338554"/>
          </a:xfrm>
          <a:prstGeom prst="rect">
            <a:avLst/>
          </a:prstGeom>
          <a:noFill/>
        </p:spPr>
        <p:txBody>
          <a:bodyPr wrap="square" rtlCol="0">
            <a:spAutoFit/>
          </a:bodyPr>
          <a:lstStyle/>
          <a:p>
            <a:pPr algn="r"/>
            <a:r>
              <a:rPr lang="en-GB" sz="1600" dirty="0">
                <a:latin typeface="Aharoni" panose="02010803020104030203" pitchFamily="2" charset="-79"/>
                <a:cs typeface="Aharoni" panose="02010803020104030203" pitchFamily="2" charset="-79"/>
              </a:rPr>
              <a:t>J.A. Johnson</a:t>
            </a:r>
          </a:p>
        </p:txBody>
      </p:sp>
    </p:spTree>
    <p:extLst>
      <p:ext uri="{BB962C8B-B14F-4D97-AF65-F5344CB8AC3E}">
        <p14:creationId xmlns:p14="http://schemas.microsoft.com/office/powerpoint/2010/main" val="21359792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8B80F4-1849-4CC2-B979-562C0ABD690D}"/>
              </a:ext>
            </a:extLst>
          </p:cNvPr>
          <p:cNvSpPr txBox="1">
            <a:spLocks/>
          </p:cNvSpPr>
          <p:nvPr/>
        </p:nvSpPr>
        <p:spPr>
          <a:xfrm>
            <a:off x="263435" y="218811"/>
            <a:ext cx="10515600" cy="94959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Corbel" panose="020B0503020204020204" pitchFamily="34" charset="0"/>
                <a:ea typeface="+mj-ea"/>
                <a:cs typeface="+mj-cs"/>
              </a:defRPr>
            </a:lvl1pPr>
          </a:lstStyle>
          <a:p>
            <a:r>
              <a:rPr lang="en-GB" dirty="0">
                <a:solidFill>
                  <a:schemeClr val="bg1"/>
                </a:solidFill>
              </a:rPr>
              <a:t>Recap</a:t>
            </a:r>
          </a:p>
        </p:txBody>
      </p:sp>
      <p:sp>
        <p:nvSpPr>
          <p:cNvPr id="3" name="TextBox 2">
            <a:extLst>
              <a:ext uri="{FF2B5EF4-FFF2-40B4-BE49-F238E27FC236}">
                <a16:creationId xmlns:a16="http://schemas.microsoft.com/office/drawing/2014/main" id="{61BA55C6-0910-4625-AAB9-0A2C613DC96F}"/>
              </a:ext>
            </a:extLst>
          </p:cNvPr>
          <p:cNvSpPr txBox="1"/>
          <p:nvPr/>
        </p:nvSpPr>
        <p:spPr>
          <a:xfrm>
            <a:off x="2029727" y="1785481"/>
            <a:ext cx="9891132" cy="4031873"/>
          </a:xfrm>
          <a:prstGeom prst="rect">
            <a:avLst/>
          </a:prstGeom>
          <a:noFill/>
        </p:spPr>
        <p:txBody>
          <a:bodyPr wrap="square" rtlCol="0">
            <a:spAutoFit/>
          </a:bodyPr>
          <a:lstStyle/>
          <a:p>
            <a:pPr marL="342900" indent="-342900">
              <a:buFont typeface="+mj-lt"/>
              <a:buAutoNum type="arabicPeriod"/>
            </a:pPr>
            <a:r>
              <a:rPr lang="en-GB" sz="3200" b="1" dirty="0">
                <a:solidFill>
                  <a:schemeClr val="bg1"/>
                </a:solidFill>
                <a:latin typeface="Corbel" panose="020B0503020204020204" pitchFamily="34" charset="0"/>
              </a:rPr>
              <a:t> Which has more mass: 4 protons or 1 Helium nucleus</a:t>
            </a:r>
            <a:br>
              <a:rPr lang="en-GB" sz="3200" b="1" dirty="0">
                <a:solidFill>
                  <a:schemeClr val="bg1"/>
                </a:solidFill>
                <a:latin typeface="Corbel" panose="020B0503020204020204" pitchFamily="34" charset="0"/>
              </a:rPr>
            </a:br>
            <a:endParaRPr lang="en-GB" sz="3200" b="1" dirty="0">
              <a:solidFill>
                <a:schemeClr val="bg1"/>
              </a:solidFill>
              <a:latin typeface="Corbel" panose="020B0503020204020204" pitchFamily="34" charset="0"/>
            </a:endParaRPr>
          </a:p>
          <a:p>
            <a:pPr marL="342900" indent="-342900">
              <a:buFont typeface="+mj-lt"/>
              <a:buAutoNum type="arabicPeriod"/>
            </a:pPr>
            <a:r>
              <a:rPr lang="en-GB" sz="3200" b="1" dirty="0">
                <a:solidFill>
                  <a:schemeClr val="bg1"/>
                </a:solidFill>
                <a:latin typeface="Corbel" panose="020B0503020204020204" pitchFamily="34" charset="0"/>
              </a:rPr>
              <a:t> What force prevents two protons from colliding?</a:t>
            </a:r>
          </a:p>
          <a:p>
            <a:pPr marL="342900" indent="-342900">
              <a:buFont typeface="+mj-lt"/>
              <a:buAutoNum type="arabicPeriod"/>
            </a:pPr>
            <a:endParaRPr lang="en-GB" sz="3200" b="1" dirty="0">
              <a:solidFill>
                <a:schemeClr val="bg1"/>
              </a:solidFill>
              <a:latin typeface="Corbel" panose="020B0503020204020204" pitchFamily="34" charset="0"/>
            </a:endParaRPr>
          </a:p>
          <a:p>
            <a:pPr marL="342900" indent="-342900">
              <a:buFont typeface="+mj-lt"/>
              <a:buAutoNum type="arabicPeriod"/>
            </a:pPr>
            <a:r>
              <a:rPr lang="en-GB" sz="3200" b="1" dirty="0">
                <a:solidFill>
                  <a:schemeClr val="bg1"/>
                </a:solidFill>
                <a:latin typeface="Corbel" panose="020B0503020204020204" pitchFamily="34" charset="0"/>
              </a:rPr>
              <a:t> Which Hydrogen fusion process dominates at high temperatures?</a:t>
            </a:r>
          </a:p>
          <a:p>
            <a:pPr marL="342900" indent="-342900">
              <a:buFont typeface="+mj-lt"/>
              <a:buAutoNum type="arabicPeriod"/>
            </a:pPr>
            <a:endParaRPr lang="en-GB" sz="3200" b="1" dirty="0">
              <a:solidFill>
                <a:schemeClr val="bg1"/>
              </a:solidFill>
              <a:latin typeface="Corbel" panose="020B0503020204020204" pitchFamily="34" charset="0"/>
            </a:endParaRPr>
          </a:p>
          <a:p>
            <a:pPr marL="342900" indent="-342900">
              <a:buFont typeface="+mj-lt"/>
              <a:buAutoNum type="arabicPeriod"/>
            </a:pPr>
            <a:r>
              <a:rPr lang="en-GB" sz="3200" b="1" dirty="0">
                <a:solidFill>
                  <a:schemeClr val="bg1"/>
                </a:solidFill>
                <a:latin typeface="Corbel" panose="020B0503020204020204" pitchFamily="34" charset="0"/>
              </a:rPr>
              <a:t> Why can’t a star fuse past Iron?</a:t>
            </a:r>
          </a:p>
        </p:txBody>
      </p:sp>
    </p:spTree>
    <p:extLst>
      <p:ext uri="{BB962C8B-B14F-4D97-AF65-F5344CB8AC3E}">
        <p14:creationId xmlns:p14="http://schemas.microsoft.com/office/powerpoint/2010/main" val="6340912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A120D"/>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C40499-B78C-4C1E-B002-3F81E2F3FE73}"/>
              </a:ext>
            </a:extLst>
          </p:cNvPr>
          <p:cNvSpPr>
            <a:spLocks noGrp="1"/>
          </p:cNvSpPr>
          <p:nvPr>
            <p:ph type="title"/>
          </p:nvPr>
        </p:nvSpPr>
        <p:spPr/>
        <p:txBody>
          <a:bodyPr/>
          <a:lstStyle/>
          <a:p>
            <a:r>
              <a:rPr lang="en-GB" dirty="0">
                <a:solidFill>
                  <a:schemeClr val="bg1"/>
                </a:solidFill>
              </a:rPr>
              <a:t>Fusion Shells</a:t>
            </a:r>
          </a:p>
        </p:txBody>
      </p:sp>
      <p:sp>
        <p:nvSpPr>
          <p:cNvPr id="5" name="TextBox 4">
            <a:extLst>
              <a:ext uri="{FF2B5EF4-FFF2-40B4-BE49-F238E27FC236}">
                <a16:creationId xmlns:a16="http://schemas.microsoft.com/office/drawing/2014/main" id="{8D5A7104-C1D6-417F-956D-01FED0BCBE6B}"/>
              </a:ext>
            </a:extLst>
          </p:cNvPr>
          <p:cNvSpPr txBox="1"/>
          <p:nvPr/>
        </p:nvSpPr>
        <p:spPr>
          <a:xfrm>
            <a:off x="9915331" y="6519768"/>
            <a:ext cx="2276669" cy="338554"/>
          </a:xfrm>
          <a:prstGeom prst="rect">
            <a:avLst/>
          </a:prstGeom>
          <a:noFill/>
        </p:spPr>
        <p:txBody>
          <a:bodyPr wrap="square" rtlCol="0">
            <a:spAutoFit/>
          </a:bodyPr>
          <a:lstStyle/>
          <a:p>
            <a:pPr algn="r"/>
            <a:r>
              <a:rPr lang="en-GB" sz="1600" dirty="0">
                <a:solidFill>
                  <a:schemeClr val="bg1"/>
                </a:solidFill>
                <a:latin typeface="Aharoni" panose="02010803020104030203" pitchFamily="2" charset="-79"/>
                <a:cs typeface="Aharoni" panose="02010803020104030203" pitchFamily="2" charset="-79"/>
              </a:rPr>
              <a:t>D </a:t>
            </a:r>
            <a:r>
              <a:rPr lang="en-GB" sz="1600" dirty="0" err="1">
                <a:solidFill>
                  <a:schemeClr val="bg1"/>
                </a:solidFill>
                <a:latin typeface="Aharoni" panose="02010803020104030203" pitchFamily="2" charset="-79"/>
                <a:cs typeface="Aharoni" panose="02010803020104030203" pitchFamily="2" charset="-79"/>
              </a:rPr>
              <a:t>Pogosyan</a:t>
            </a:r>
            <a:endParaRPr lang="en-GB" sz="1600" dirty="0">
              <a:solidFill>
                <a:schemeClr val="bg1"/>
              </a:solidFill>
              <a:latin typeface="Aharoni" panose="02010803020104030203" pitchFamily="2" charset="-79"/>
              <a:cs typeface="Aharoni" panose="02010803020104030203" pitchFamily="2" charset="-79"/>
            </a:endParaRPr>
          </a:p>
        </p:txBody>
      </p:sp>
      <p:pic>
        <p:nvPicPr>
          <p:cNvPr id="4" name="Picture 3" descr="Diagram&#10;&#10;Description automatically generated">
            <a:extLst>
              <a:ext uri="{FF2B5EF4-FFF2-40B4-BE49-F238E27FC236}">
                <a16:creationId xmlns:a16="http://schemas.microsoft.com/office/drawing/2014/main" id="{219EAB4B-6964-4AE6-B6B4-27AE016567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41520" y="1105867"/>
            <a:ext cx="7050480" cy="4646266"/>
          </a:xfrm>
          <a:prstGeom prst="rect">
            <a:avLst/>
          </a:prstGeom>
        </p:spPr>
      </p:pic>
      <p:sp>
        <p:nvSpPr>
          <p:cNvPr id="10" name="Rectangle 9">
            <a:extLst>
              <a:ext uri="{FF2B5EF4-FFF2-40B4-BE49-F238E27FC236}">
                <a16:creationId xmlns:a16="http://schemas.microsoft.com/office/drawing/2014/main" id="{42F45A29-633E-4CAB-879A-F7D9A81E6002}"/>
              </a:ext>
            </a:extLst>
          </p:cNvPr>
          <p:cNvSpPr/>
          <p:nvPr/>
        </p:nvSpPr>
        <p:spPr>
          <a:xfrm>
            <a:off x="263436" y="1642121"/>
            <a:ext cx="4493688" cy="4832092"/>
          </a:xfrm>
          <a:prstGeom prst="rect">
            <a:avLst/>
          </a:prstGeom>
        </p:spPr>
        <p:txBody>
          <a:bodyPr wrap="square">
            <a:spAutoFit/>
          </a:bodyPr>
          <a:lstStyle/>
          <a:p>
            <a:r>
              <a:rPr lang="en-GB" sz="2800" dirty="0">
                <a:solidFill>
                  <a:schemeClr val="bg1"/>
                </a:solidFill>
                <a:latin typeface="Corbel" panose="020B0503020204020204" pitchFamily="34" charset="0"/>
              </a:rPr>
              <a:t>Really big stars can fuse up to Iron.</a:t>
            </a:r>
          </a:p>
          <a:p>
            <a:endParaRPr lang="en-GB" sz="2800" dirty="0">
              <a:solidFill>
                <a:schemeClr val="bg1"/>
              </a:solidFill>
              <a:latin typeface="Corbel" panose="020B0503020204020204" pitchFamily="34" charset="0"/>
            </a:endParaRPr>
          </a:p>
          <a:p>
            <a:r>
              <a:rPr lang="en-GB" sz="2800" dirty="0">
                <a:solidFill>
                  <a:schemeClr val="bg1"/>
                </a:solidFill>
                <a:latin typeface="Corbel" panose="020B0503020204020204" pitchFamily="34" charset="0"/>
              </a:rPr>
              <a:t>After most of the Hydrogen is used you have a lot of Helium which sinks to the centre.</a:t>
            </a:r>
          </a:p>
          <a:p>
            <a:endParaRPr lang="en-GB" sz="2800" dirty="0">
              <a:solidFill>
                <a:schemeClr val="bg1"/>
              </a:solidFill>
              <a:latin typeface="Corbel" panose="020B0503020204020204" pitchFamily="34" charset="0"/>
            </a:endParaRPr>
          </a:p>
          <a:p>
            <a:r>
              <a:rPr lang="en-GB" sz="2800" dirty="0">
                <a:solidFill>
                  <a:schemeClr val="bg1"/>
                </a:solidFill>
                <a:latin typeface="Corbel" panose="020B0503020204020204" pitchFamily="34" charset="0"/>
              </a:rPr>
              <a:t>This heats up the star so that it can fuse Helium and causes a Helium flash.</a:t>
            </a:r>
          </a:p>
        </p:txBody>
      </p:sp>
    </p:spTree>
    <p:extLst>
      <p:ext uri="{BB962C8B-B14F-4D97-AF65-F5344CB8AC3E}">
        <p14:creationId xmlns:p14="http://schemas.microsoft.com/office/powerpoint/2010/main" val="4349523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B5C745-215D-4B94-92C6-746F84DBAD62}"/>
              </a:ext>
            </a:extLst>
          </p:cNvPr>
          <p:cNvSpPr>
            <a:spLocks noGrp="1"/>
          </p:cNvSpPr>
          <p:nvPr>
            <p:ph type="title"/>
          </p:nvPr>
        </p:nvSpPr>
        <p:spPr/>
        <p:txBody>
          <a:bodyPr/>
          <a:lstStyle/>
          <a:p>
            <a:r>
              <a:rPr lang="en-GB" dirty="0">
                <a:latin typeface="+mn-lt"/>
              </a:rPr>
              <a:t>25</a:t>
            </a:r>
            <a:r>
              <a:rPr lang="en-GB" dirty="0"/>
              <a:t> Solar Mass Star</a:t>
            </a:r>
          </a:p>
        </p:txBody>
      </p:sp>
      <p:sp>
        <p:nvSpPr>
          <p:cNvPr id="4" name="TextBox 3">
            <a:extLst>
              <a:ext uri="{FF2B5EF4-FFF2-40B4-BE49-F238E27FC236}">
                <a16:creationId xmlns:a16="http://schemas.microsoft.com/office/drawing/2014/main" id="{497652C6-94EE-46DA-95FE-03653C5A8A1E}"/>
              </a:ext>
            </a:extLst>
          </p:cNvPr>
          <p:cNvSpPr txBox="1"/>
          <p:nvPr/>
        </p:nvSpPr>
        <p:spPr>
          <a:xfrm>
            <a:off x="9915331" y="6519768"/>
            <a:ext cx="2276669" cy="338554"/>
          </a:xfrm>
          <a:prstGeom prst="rect">
            <a:avLst/>
          </a:prstGeom>
          <a:noFill/>
        </p:spPr>
        <p:txBody>
          <a:bodyPr wrap="square" rtlCol="0">
            <a:spAutoFit/>
          </a:bodyPr>
          <a:lstStyle/>
          <a:p>
            <a:pPr algn="r"/>
            <a:r>
              <a:rPr lang="en-GB" sz="1600" dirty="0">
                <a:latin typeface="Aharoni" panose="02010803020104030203" pitchFamily="2" charset="-79"/>
                <a:cs typeface="Aharoni" panose="02010803020104030203" pitchFamily="2" charset="-79"/>
              </a:rPr>
              <a:t>Sheffield Uni</a:t>
            </a:r>
          </a:p>
        </p:txBody>
      </p:sp>
      <p:pic>
        <p:nvPicPr>
          <p:cNvPr id="7" name="Picture 6">
            <a:extLst>
              <a:ext uri="{FF2B5EF4-FFF2-40B4-BE49-F238E27FC236}">
                <a16:creationId xmlns:a16="http://schemas.microsoft.com/office/drawing/2014/main" id="{E7072E98-9668-4532-9790-6B068AF6873C}"/>
              </a:ext>
            </a:extLst>
          </p:cNvPr>
          <p:cNvPicPr>
            <a:picLocks noChangeAspect="1"/>
          </p:cNvPicPr>
          <p:nvPr/>
        </p:nvPicPr>
        <p:blipFill rotWithShape="1">
          <a:blip r:embed="rId3"/>
          <a:srcRect r="3152"/>
          <a:stretch/>
        </p:blipFill>
        <p:spPr>
          <a:xfrm>
            <a:off x="2136081" y="1502599"/>
            <a:ext cx="7927929" cy="4874477"/>
          </a:xfrm>
          <a:prstGeom prst="rect">
            <a:avLst/>
          </a:prstGeom>
        </p:spPr>
      </p:pic>
    </p:spTree>
    <p:extLst>
      <p:ext uri="{BB962C8B-B14F-4D97-AF65-F5344CB8AC3E}">
        <p14:creationId xmlns:p14="http://schemas.microsoft.com/office/powerpoint/2010/main" val="33683354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B5C745-215D-4B94-92C6-746F84DBAD62}"/>
              </a:ext>
            </a:extLst>
          </p:cNvPr>
          <p:cNvSpPr>
            <a:spLocks noGrp="1"/>
          </p:cNvSpPr>
          <p:nvPr>
            <p:ph type="title"/>
          </p:nvPr>
        </p:nvSpPr>
        <p:spPr/>
        <p:txBody>
          <a:bodyPr/>
          <a:lstStyle/>
          <a:p>
            <a:r>
              <a:rPr lang="en-GB" dirty="0"/>
              <a:t>Mass vs Fusion Process</a:t>
            </a:r>
          </a:p>
        </p:txBody>
      </p:sp>
      <p:sp>
        <p:nvSpPr>
          <p:cNvPr id="4" name="TextBox 3">
            <a:extLst>
              <a:ext uri="{FF2B5EF4-FFF2-40B4-BE49-F238E27FC236}">
                <a16:creationId xmlns:a16="http://schemas.microsoft.com/office/drawing/2014/main" id="{497652C6-94EE-46DA-95FE-03653C5A8A1E}"/>
              </a:ext>
            </a:extLst>
          </p:cNvPr>
          <p:cNvSpPr txBox="1"/>
          <p:nvPr/>
        </p:nvSpPr>
        <p:spPr>
          <a:xfrm>
            <a:off x="9915331" y="6519768"/>
            <a:ext cx="2276669" cy="338554"/>
          </a:xfrm>
          <a:prstGeom prst="rect">
            <a:avLst/>
          </a:prstGeom>
          <a:noFill/>
        </p:spPr>
        <p:txBody>
          <a:bodyPr wrap="square" rtlCol="0">
            <a:spAutoFit/>
          </a:bodyPr>
          <a:lstStyle/>
          <a:p>
            <a:pPr algn="r"/>
            <a:r>
              <a:rPr lang="en-GB" sz="1600" dirty="0">
                <a:latin typeface="Aharoni" panose="02010803020104030203" pitchFamily="2" charset="-79"/>
                <a:cs typeface="Aharoni" panose="02010803020104030203" pitchFamily="2" charset="-79"/>
              </a:rPr>
              <a:t>Sheffield Uni</a:t>
            </a:r>
          </a:p>
        </p:txBody>
      </p:sp>
      <p:pic>
        <p:nvPicPr>
          <p:cNvPr id="3" name="Picture 2">
            <a:extLst>
              <a:ext uri="{FF2B5EF4-FFF2-40B4-BE49-F238E27FC236}">
                <a16:creationId xmlns:a16="http://schemas.microsoft.com/office/drawing/2014/main" id="{33AF55EF-98C4-4995-AFCB-38F09B810210}"/>
              </a:ext>
            </a:extLst>
          </p:cNvPr>
          <p:cNvPicPr>
            <a:picLocks noChangeAspect="1"/>
          </p:cNvPicPr>
          <p:nvPr/>
        </p:nvPicPr>
        <p:blipFill>
          <a:blip r:embed="rId3"/>
          <a:stretch>
            <a:fillRect/>
          </a:stretch>
        </p:blipFill>
        <p:spPr>
          <a:xfrm>
            <a:off x="2091868" y="1479720"/>
            <a:ext cx="8008264" cy="4975801"/>
          </a:xfrm>
          <a:prstGeom prst="rect">
            <a:avLst/>
          </a:prstGeom>
        </p:spPr>
      </p:pic>
    </p:spTree>
    <p:extLst>
      <p:ext uri="{BB962C8B-B14F-4D97-AF65-F5344CB8AC3E}">
        <p14:creationId xmlns:p14="http://schemas.microsoft.com/office/powerpoint/2010/main" val="26332564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8B80F4-1849-4CC2-B979-562C0ABD690D}"/>
              </a:ext>
            </a:extLst>
          </p:cNvPr>
          <p:cNvSpPr txBox="1">
            <a:spLocks/>
          </p:cNvSpPr>
          <p:nvPr/>
        </p:nvSpPr>
        <p:spPr>
          <a:xfrm>
            <a:off x="263435" y="218811"/>
            <a:ext cx="10515600" cy="94959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Corbel" panose="020B0503020204020204" pitchFamily="34" charset="0"/>
                <a:ea typeface="+mj-ea"/>
                <a:cs typeface="+mj-cs"/>
              </a:defRPr>
            </a:lvl1pPr>
          </a:lstStyle>
          <a:p>
            <a:r>
              <a:rPr lang="en-GB" dirty="0">
                <a:solidFill>
                  <a:schemeClr val="bg1"/>
                </a:solidFill>
              </a:rPr>
              <a:t>Recap</a:t>
            </a:r>
          </a:p>
        </p:txBody>
      </p:sp>
      <p:sp>
        <p:nvSpPr>
          <p:cNvPr id="3" name="TextBox 2">
            <a:extLst>
              <a:ext uri="{FF2B5EF4-FFF2-40B4-BE49-F238E27FC236}">
                <a16:creationId xmlns:a16="http://schemas.microsoft.com/office/drawing/2014/main" id="{61BA55C6-0910-4625-AAB9-0A2C613DC96F}"/>
              </a:ext>
            </a:extLst>
          </p:cNvPr>
          <p:cNvSpPr txBox="1"/>
          <p:nvPr/>
        </p:nvSpPr>
        <p:spPr>
          <a:xfrm>
            <a:off x="2416104" y="1168401"/>
            <a:ext cx="9386277" cy="4031873"/>
          </a:xfrm>
          <a:prstGeom prst="rect">
            <a:avLst/>
          </a:prstGeom>
          <a:noFill/>
        </p:spPr>
        <p:txBody>
          <a:bodyPr wrap="square" rtlCol="0">
            <a:spAutoFit/>
          </a:bodyPr>
          <a:lstStyle/>
          <a:p>
            <a:pPr marL="342900" indent="-342900">
              <a:buFont typeface="+mj-lt"/>
              <a:buAutoNum type="arabicPeriod"/>
            </a:pPr>
            <a:r>
              <a:rPr lang="en-GB" sz="3200" b="1" dirty="0">
                <a:solidFill>
                  <a:schemeClr val="bg1"/>
                </a:solidFill>
                <a:latin typeface="Corbel" panose="020B0503020204020204" pitchFamily="34" charset="0"/>
              </a:rPr>
              <a:t> What shell comes after Helium?</a:t>
            </a:r>
          </a:p>
          <a:p>
            <a:pPr marL="342900" indent="-342900">
              <a:buFont typeface="+mj-lt"/>
              <a:buAutoNum type="arabicPeriod"/>
            </a:pPr>
            <a:endParaRPr lang="en-GB" sz="3200" b="1" dirty="0">
              <a:solidFill>
                <a:schemeClr val="bg1"/>
              </a:solidFill>
              <a:latin typeface="Corbel" panose="020B0503020204020204" pitchFamily="34" charset="0"/>
            </a:endParaRPr>
          </a:p>
          <a:p>
            <a:pPr marL="342900" indent="-342900">
              <a:buFont typeface="+mj-lt"/>
              <a:buAutoNum type="arabicPeriod"/>
            </a:pPr>
            <a:r>
              <a:rPr lang="en-GB" sz="3200" b="1" dirty="0">
                <a:solidFill>
                  <a:schemeClr val="bg1"/>
                </a:solidFill>
                <a:latin typeface="Corbel" panose="020B0503020204020204" pitchFamily="34" charset="0"/>
              </a:rPr>
              <a:t> Does the Hydrogen at the very edge of the star fuse?</a:t>
            </a:r>
          </a:p>
          <a:p>
            <a:pPr marL="342900" indent="-342900">
              <a:buFont typeface="+mj-lt"/>
              <a:buAutoNum type="arabicPeriod"/>
            </a:pPr>
            <a:endParaRPr lang="en-GB" sz="3200" b="1" dirty="0">
              <a:solidFill>
                <a:schemeClr val="bg1"/>
              </a:solidFill>
              <a:latin typeface="Corbel" panose="020B0503020204020204" pitchFamily="34" charset="0"/>
            </a:endParaRPr>
          </a:p>
          <a:p>
            <a:pPr marL="342900" indent="-342900">
              <a:buFont typeface="+mj-lt"/>
              <a:buAutoNum type="arabicPeriod"/>
            </a:pPr>
            <a:r>
              <a:rPr lang="en-GB" sz="3200" b="1" dirty="0">
                <a:solidFill>
                  <a:schemeClr val="bg1"/>
                </a:solidFill>
                <a:latin typeface="Corbel" panose="020B0503020204020204" pitchFamily="34" charset="0"/>
              </a:rPr>
              <a:t> Which lasts longer Helium or Neon burning?</a:t>
            </a:r>
          </a:p>
          <a:p>
            <a:pPr marL="342900" indent="-342900">
              <a:buFont typeface="+mj-lt"/>
              <a:buAutoNum type="arabicPeriod"/>
            </a:pPr>
            <a:endParaRPr lang="en-GB" sz="3200" b="1" dirty="0">
              <a:solidFill>
                <a:schemeClr val="bg1"/>
              </a:solidFill>
              <a:latin typeface="Corbel" panose="020B0503020204020204" pitchFamily="34" charset="0"/>
            </a:endParaRPr>
          </a:p>
          <a:p>
            <a:pPr marL="342900" indent="-342900">
              <a:buFont typeface="+mj-lt"/>
              <a:buAutoNum type="arabicPeriod"/>
            </a:pPr>
            <a:r>
              <a:rPr lang="en-GB" sz="3200" b="1" dirty="0">
                <a:solidFill>
                  <a:schemeClr val="bg1"/>
                </a:solidFill>
                <a:latin typeface="Corbel" panose="020B0503020204020204" pitchFamily="34" charset="0"/>
              </a:rPr>
              <a:t> Define hydrostatic equilibrium.</a:t>
            </a:r>
          </a:p>
        </p:txBody>
      </p:sp>
    </p:spTree>
    <p:extLst>
      <p:ext uri="{BB962C8B-B14F-4D97-AF65-F5344CB8AC3E}">
        <p14:creationId xmlns:p14="http://schemas.microsoft.com/office/powerpoint/2010/main" val="199600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CF8BDDE-0E35-4970-854E-735D82B6FA59}"/>
              </a:ext>
            </a:extLst>
          </p:cNvPr>
          <p:cNvSpPr>
            <a:spLocks noGrp="1"/>
          </p:cNvSpPr>
          <p:nvPr>
            <p:ph type="ctrTitle"/>
          </p:nvPr>
        </p:nvSpPr>
        <p:spPr>
          <a:xfrm>
            <a:off x="876054" y="2235200"/>
            <a:ext cx="10439892" cy="2387600"/>
          </a:xfrm>
        </p:spPr>
        <p:txBody>
          <a:bodyPr anchor="ctr">
            <a:normAutofit/>
          </a:bodyPr>
          <a:lstStyle/>
          <a:p>
            <a:r>
              <a:rPr lang="en-GB" sz="7200" dirty="0"/>
              <a:t>Observing the Night Sky</a:t>
            </a:r>
          </a:p>
        </p:txBody>
      </p:sp>
      <p:sp>
        <p:nvSpPr>
          <p:cNvPr id="5" name="Subtitle 2">
            <a:extLst>
              <a:ext uri="{FF2B5EF4-FFF2-40B4-BE49-F238E27FC236}">
                <a16:creationId xmlns:a16="http://schemas.microsoft.com/office/drawing/2014/main" id="{8B189CC3-22E7-4233-92AC-B1215EDD7E3B}"/>
              </a:ext>
            </a:extLst>
          </p:cNvPr>
          <p:cNvSpPr>
            <a:spLocks noGrp="1"/>
          </p:cNvSpPr>
          <p:nvPr>
            <p:ph type="subTitle" idx="1"/>
          </p:nvPr>
        </p:nvSpPr>
        <p:spPr>
          <a:xfrm>
            <a:off x="380950" y="2634546"/>
            <a:ext cx="1992015" cy="627799"/>
          </a:xfrm>
        </p:spPr>
        <p:txBody>
          <a:bodyPr/>
          <a:lstStyle/>
          <a:p>
            <a:r>
              <a:rPr lang="en-GB" dirty="0"/>
              <a:t>Up next:</a:t>
            </a:r>
          </a:p>
        </p:txBody>
      </p:sp>
    </p:spTree>
    <p:extLst>
      <p:ext uri="{BB962C8B-B14F-4D97-AF65-F5344CB8AC3E}">
        <p14:creationId xmlns:p14="http://schemas.microsoft.com/office/powerpoint/2010/main" val="36936468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68E64-189D-4482-97C4-5EE7B2187227}"/>
              </a:ext>
            </a:extLst>
          </p:cNvPr>
          <p:cNvSpPr>
            <a:spLocks noGrp="1"/>
          </p:cNvSpPr>
          <p:nvPr>
            <p:ph type="ctrTitle"/>
          </p:nvPr>
        </p:nvSpPr>
        <p:spPr/>
        <p:txBody>
          <a:bodyPr/>
          <a:lstStyle/>
          <a:p>
            <a:r>
              <a:rPr lang="en-GB" dirty="0"/>
              <a:t>Nuclear Fusion</a:t>
            </a:r>
          </a:p>
        </p:txBody>
      </p:sp>
    </p:spTree>
    <p:extLst>
      <p:ext uri="{BB962C8B-B14F-4D97-AF65-F5344CB8AC3E}">
        <p14:creationId xmlns:p14="http://schemas.microsoft.com/office/powerpoint/2010/main" val="20591735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8B80F4-1849-4CC2-B979-562C0ABD690D}"/>
              </a:ext>
            </a:extLst>
          </p:cNvPr>
          <p:cNvSpPr txBox="1">
            <a:spLocks/>
          </p:cNvSpPr>
          <p:nvPr/>
        </p:nvSpPr>
        <p:spPr>
          <a:xfrm>
            <a:off x="263435" y="218811"/>
            <a:ext cx="10515600" cy="94959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Corbel" panose="020B0503020204020204" pitchFamily="34" charset="0"/>
                <a:ea typeface="+mj-ea"/>
                <a:cs typeface="+mj-cs"/>
              </a:defRPr>
            </a:lvl1pPr>
          </a:lstStyle>
          <a:p>
            <a:r>
              <a:rPr lang="en-GB" dirty="0">
                <a:solidFill>
                  <a:schemeClr val="bg1"/>
                </a:solidFill>
              </a:rPr>
              <a:t>Recap</a:t>
            </a:r>
          </a:p>
        </p:txBody>
      </p:sp>
      <p:sp>
        <p:nvSpPr>
          <p:cNvPr id="3" name="TextBox 2">
            <a:extLst>
              <a:ext uri="{FF2B5EF4-FFF2-40B4-BE49-F238E27FC236}">
                <a16:creationId xmlns:a16="http://schemas.microsoft.com/office/drawing/2014/main" id="{61BA55C6-0910-4625-AAB9-0A2C613DC96F}"/>
              </a:ext>
            </a:extLst>
          </p:cNvPr>
          <p:cNvSpPr txBox="1"/>
          <p:nvPr/>
        </p:nvSpPr>
        <p:spPr>
          <a:xfrm>
            <a:off x="1949939" y="1808571"/>
            <a:ext cx="9573950" cy="2554545"/>
          </a:xfrm>
          <a:prstGeom prst="rect">
            <a:avLst/>
          </a:prstGeom>
          <a:noFill/>
        </p:spPr>
        <p:txBody>
          <a:bodyPr wrap="square" rtlCol="0">
            <a:spAutoFit/>
          </a:bodyPr>
          <a:lstStyle/>
          <a:p>
            <a:pPr marL="342900" indent="-342900">
              <a:buFont typeface="+mj-lt"/>
              <a:buAutoNum type="arabicPeriod"/>
            </a:pPr>
            <a:r>
              <a:rPr lang="en-GB" sz="3200" b="1" dirty="0">
                <a:solidFill>
                  <a:schemeClr val="bg1"/>
                </a:solidFill>
                <a:latin typeface="Corbel" panose="020B0503020204020204" pitchFamily="34" charset="0"/>
              </a:rPr>
              <a:t> Which parts of the EM spectrum are ionising?</a:t>
            </a:r>
            <a:br>
              <a:rPr lang="en-GB" sz="3200" b="1" dirty="0">
                <a:solidFill>
                  <a:schemeClr val="bg1"/>
                </a:solidFill>
                <a:latin typeface="Corbel" panose="020B0503020204020204" pitchFamily="34" charset="0"/>
              </a:rPr>
            </a:br>
            <a:endParaRPr lang="en-GB" sz="3200" b="1" dirty="0">
              <a:solidFill>
                <a:schemeClr val="bg1"/>
              </a:solidFill>
              <a:latin typeface="Corbel" panose="020B0503020204020204" pitchFamily="34" charset="0"/>
            </a:endParaRPr>
          </a:p>
          <a:p>
            <a:pPr marL="342900" indent="-342900">
              <a:buFont typeface="+mj-lt"/>
              <a:buAutoNum type="arabicPeriod"/>
            </a:pPr>
            <a:r>
              <a:rPr lang="en-GB" sz="3200" b="1" dirty="0">
                <a:solidFill>
                  <a:schemeClr val="bg1"/>
                </a:solidFill>
                <a:latin typeface="Corbel" panose="020B0503020204020204" pitchFamily="34" charset="0"/>
              </a:rPr>
              <a:t> A star hotter than the Sun would look what colour?</a:t>
            </a:r>
            <a:br>
              <a:rPr lang="en-GB" sz="3200" b="1" dirty="0">
                <a:solidFill>
                  <a:schemeClr val="bg1"/>
                </a:solidFill>
                <a:latin typeface="Corbel" panose="020B0503020204020204" pitchFamily="34" charset="0"/>
              </a:rPr>
            </a:br>
            <a:endParaRPr lang="en-GB" sz="3200" b="1" dirty="0">
              <a:solidFill>
                <a:schemeClr val="bg1"/>
              </a:solidFill>
              <a:latin typeface="Corbel" panose="020B0503020204020204" pitchFamily="34" charset="0"/>
            </a:endParaRPr>
          </a:p>
          <a:p>
            <a:pPr marL="342900" indent="-342900">
              <a:buFont typeface="+mj-lt"/>
              <a:buAutoNum type="arabicPeriod"/>
            </a:pPr>
            <a:r>
              <a:rPr lang="en-GB" sz="3200" b="1" dirty="0">
                <a:solidFill>
                  <a:schemeClr val="bg1"/>
                </a:solidFill>
                <a:latin typeface="Corbel" panose="020B0503020204020204" pitchFamily="34" charset="0"/>
              </a:rPr>
              <a:t> How do we identify elements in stars?</a:t>
            </a:r>
          </a:p>
        </p:txBody>
      </p:sp>
    </p:spTree>
    <p:extLst>
      <p:ext uri="{BB962C8B-B14F-4D97-AF65-F5344CB8AC3E}">
        <p14:creationId xmlns:p14="http://schemas.microsoft.com/office/powerpoint/2010/main" val="33590756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97ACA65-B019-42EA-A697-2F5BE16B871C}"/>
              </a:ext>
            </a:extLst>
          </p:cNvPr>
          <p:cNvSpPr/>
          <p:nvPr/>
        </p:nvSpPr>
        <p:spPr>
          <a:xfrm>
            <a:off x="263435" y="1642121"/>
            <a:ext cx="4804333" cy="2246769"/>
          </a:xfrm>
          <a:prstGeom prst="rect">
            <a:avLst/>
          </a:prstGeom>
        </p:spPr>
        <p:txBody>
          <a:bodyPr wrap="square">
            <a:spAutoFit/>
          </a:bodyPr>
          <a:lstStyle/>
          <a:p>
            <a:r>
              <a:rPr lang="en-GB" sz="2800" dirty="0">
                <a:latin typeface="Corbel" panose="020B0503020204020204" pitchFamily="34" charset="0"/>
              </a:rPr>
              <a:t>Two or more atomic nuclei combine to form one or more different nuclei and some subatomic particles (protons/neutrons).</a:t>
            </a:r>
          </a:p>
        </p:txBody>
      </p:sp>
      <p:sp>
        <p:nvSpPr>
          <p:cNvPr id="6" name="Title 5">
            <a:extLst>
              <a:ext uri="{FF2B5EF4-FFF2-40B4-BE49-F238E27FC236}">
                <a16:creationId xmlns:a16="http://schemas.microsoft.com/office/drawing/2014/main" id="{BF352242-84F4-43FE-8437-318FEB181D33}"/>
              </a:ext>
            </a:extLst>
          </p:cNvPr>
          <p:cNvSpPr>
            <a:spLocks noGrp="1"/>
          </p:cNvSpPr>
          <p:nvPr>
            <p:ph type="title"/>
          </p:nvPr>
        </p:nvSpPr>
        <p:spPr/>
        <p:txBody>
          <a:bodyPr/>
          <a:lstStyle/>
          <a:p>
            <a:r>
              <a:rPr lang="en-GB" dirty="0"/>
              <a:t>Nuclear Fusion</a:t>
            </a:r>
          </a:p>
        </p:txBody>
      </p:sp>
      <p:sp>
        <p:nvSpPr>
          <p:cNvPr id="8" name="TextBox 7">
            <a:extLst>
              <a:ext uri="{FF2B5EF4-FFF2-40B4-BE49-F238E27FC236}">
                <a16:creationId xmlns:a16="http://schemas.microsoft.com/office/drawing/2014/main" id="{CB079E3A-5F5B-4B17-9E04-F73D15784989}"/>
              </a:ext>
            </a:extLst>
          </p:cNvPr>
          <p:cNvSpPr txBox="1"/>
          <p:nvPr/>
        </p:nvSpPr>
        <p:spPr>
          <a:xfrm>
            <a:off x="9915331" y="6519768"/>
            <a:ext cx="2276669" cy="338554"/>
          </a:xfrm>
          <a:prstGeom prst="rect">
            <a:avLst/>
          </a:prstGeom>
          <a:noFill/>
        </p:spPr>
        <p:txBody>
          <a:bodyPr wrap="square" rtlCol="0">
            <a:spAutoFit/>
          </a:bodyPr>
          <a:lstStyle/>
          <a:p>
            <a:pPr algn="r"/>
            <a:r>
              <a:rPr lang="en-GB" sz="1600" dirty="0" err="1">
                <a:latin typeface="Aharoni" panose="02010803020104030203" pitchFamily="2" charset="-79"/>
                <a:cs typeface="Aharoni" panose="02010803020104030203" pitchFamily="2" charset="-79"/>
              </a:rPr>
              <a:t>Kjerish</a:t>
            </a:r>
            <a:endParaRPr lang="en-GB" sz="1600" dirty="0">
              <a:latin typeface="Aharoni" panose="02010803020104030203" pitchFamily="2" charset="-79"/>
              <a:cs typeface="Aharoni" panose="02010803020104030203" pitchFamily="2" charset="-79"/>
            </a:endParaRPr>
          </a:p>
        </p:txBody>
      </p:sp>
      <p:pic>
        <p:nvPicPr>
          <p:cNvPr id="3" name="Picture 2" descr="A picture containing vector graphics&#10;&#10;Description automatically generated">
            <a:extLst>
              <a:ext uri="{FF2B5EF4-FFF2-40B4-BE49-F238E27FC236}">
                <a16:creationId xmlns:a16="http://schemas.microsoft.com/office/drawing/2014/main" id="{C6925ABD-06F9-4493-B19C-A467BE1857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96309" y="1203053"/>
            <a:ext cx="7021855" cy="4861812"/>
          </a:xfrm>
          <a:prstGeom prst="rect">
            <a:avLst/>
          </a:prstGeom>
        </p:spPr>
      </p:pic>
    </p:spTree>
    <p:extLst>
      <p:ext uri="{BB962C8B-B14F-4D97-AF65-F5344CB8AC3E}">
        <p14:creationId xmlns:p14="http://schemas.microsoft.com/office/powerpoint/2010/main" val="23050243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0AFDCB8-85C4-4E82-B780-D835C22F9251}"/>
              </a:ext>
            </a:extLst>
          </p:cNvPr>
          <p:cNvPicPr>
            <a:picLocks noChangeAspect="1"/>
          </p:cNvPicPr>
          <p:nvPr/>
        </p:nvPicPr>
        <p:blipFill>
          <a:blip r:embed="rId3"/>
          <a:stretch>
            <a:fillRect/>
          </a:stretch>
        </p:blipFill>
        <p:spPr>
          <a:xfrm>
            <a:off x="3406735" y="0"/>
            <a:ext cx="8785265" cy="6858000"/>
          </a:xfrm>
          <a:prstGeom prst="rect">
            <a:avLst/>
          </a:prstGeom>
        </p:spPr>
      </p:pic>
      <p:sp>
        <p:nvSpPr>
          <p:cNvPr id="5" name="Rectangle 4">
            <a:extLst>
              <a:ext uri="{FF2B5EF4-FFF2-40B4-BE49-F238E27FC236}">
                <a16:creationId xmlns:a16="http://schemas.microsoft.com/office/drawing/2014/main" id="{497ACA65-B019-42EA-A697-2F5BE16B871C}"/>
              </a:ext>
            </a:extLst>
          </p:cNvPr>
          <p:cNvSpPr/>
          <p:nvPr/>
        </p:nvSpPr>
        <p:spPr>
          <a:xfrm>
            <a:off x="263436" y="1642121"/>
            <a:ext cx="3231480" cy="4401205"/>
          </a:xfrm>
          <a:prstGeom prst="rect">
            <a:avLst/>
          </a:prstGeom>
        </p:spPr>
        <p:txBody>
          <a:bodyPr wrap="square">
            <a:spAutoFit/>
          </a:bodyPr>
          <a:lstStyle/>
          <a:p>
            <a:r>
              <a:rPr lang="en-GB" sz="2800" dirty="0">
                <a:latin typeface="Corbel" panose="020B0503020204020204" pitchFamily="34" charset="0"/>
              </a:rPr>
              <a:t>Three main processes for Hydrogen fusion.</a:t>
            </a:r>
          </a:p>
          <a:p>
            <a:endParaRPr lang="en-GB" sz="2800" dirty="0">
              <a:latin typeface="Corbel" panose="020B0503020204020204" pitchFamily="34" charset="0"/>
            </a:endParaRPr>
          </a:p>
          <a:p>
            <a:r>
              <a:rPr lang="en-GB" sz="2800" dirty="0">
                <a:latin typeface="Corbel" panose="020B0503020204020204" pitchFamily="34" charset="0"/>
              </a:rPr>
              <a:t>PP Chain fusion at</a:t>
            </a:r>
          </a:p>
          <a:p>
            <a:r>
              <a:rPr lang="en-GB" sz="2800" dirty="0"/>
              <a:t>4×10</a:t>
            </a:r>
            <a:r>
              <a:rPr lang="en-GB" sz="2800" baseline="30000" dirty="0"/>
              <a:t>6</a:t>
            </a:r>
            <a:r>
              <a:rPr lang="en-GB" sz="2800" dirty="0">
                <a:latin typeface="Corbel" panose="020B0503020204020204" pitchFamily="34" charset="0"/>
              </a:rPr>
              <a:t> K.</a:t>
            </a:r>
          </a:p>
          <a:p>
            <a:endParaRPr lang="en-GB" sz="2800" dirty="0">
              <a:latin typeface="Corbel" panose="020B0503020204020204" pitchFamily="34" charset="0"/>
            </a:endParaRPr>
          </a:p>
          <a:p>
            <a:r>
              <a:rPr lang="en-GB" sz="2800" dirty="0">
                <a:latin typeface="Corbel" panose="020B0503020204020204" pitchFamily="34" charset="0"/>
              </a:rPr>
              <a:t>Core of Sun</a:t>
            </a:r>
          </a:p>
          <a:p>
            <a:r>
              <a:rPr lang="en-GB" sz="2800" dirty="0"/>
              <a:t>~15.7×10</a:t>
            </a:r>
            <a:r>
              <a:rPr lang="en-GB" sz="2800" baseline="30000" dirty="0"/>
              <a:t>6</a:t>
            </a:r>
            <a:r>
              <a:rPr lang="en-GB" sz="2800" dirty="0"/>
              <a:t> </a:t>
            </a:r>
            <a:r>
              <a:rPr lang="en-GB" sz="2800" dirty="0">
                <a:latin typeface="Corbel" panose="020B0503020204020204" pitchFamily="34" charset="0"/>
              </a:rPr>
              <a:t>K.</a:t>
            </a:r>
          </a:p>
          <a:p>
            <a:endParaRPr lang="en-GB" sz="2800" dirty="0">
              <a:latin typeface="Corbel" panose="020B0503020204020204" pitchFamily="34" charset="0"/>
            </a:endParaRPr>
          </a:p>
        </p:txBody>
      </p:sp>
      <p:sp>
        <p:nvSpPr>
          <p:cNvPr id="6" name="Title 5">
            <a:extLst>
              <a:ext uri="{FF2B5EF4-FFF2-40B4-BE49-F238E27FC236}">
                <a16:creationId xmlns:a16="http://schemas.microsoft.com/office/drawing/2014/main" id="{BF352242-84F4-43FE-8437-318FEB181D33}"/>
              </a:ext>
            </a:extLst>
          </p:cNvPr>
          <p:cNvSpPr>
            <a:spLocks noGrp="1"/>
          </p:cNvSpPr>
          <p:nvPr>
            <p:ph type="title"/>
          </p:nvPr>
        </p:nvSpPr>
        <p:spPr/>
        <p:txBody>
          <a:bodyPr/>
          <a:lstStyle/>
          <a:p>
            <a:r>
              <a:rPr lang="en-GB" dirty="0"/>
              <a:t>Nuclear Fusion</a:t>
            </a:r>
          </a:p>
        </p:txBody>
      </p:sp>
      <p:sp>
        <p:nvSpPr>
          <p:cNvPr id="8" name="TextBox 7">
            <a:extLst>
              <a:ext uri="{FF2B5EF4-FFF2-40B4-BE49-F238E27FC236}">
                <a16:creationId xmlns:a16="http://schemas.microsoft.com/office/drawing/2014/main" id="{CB079E3A-5F5B-4B17-9E04-F73D15784989}"/>
              </a:ext>
            </a:extLst>
          </p:cNvPr>
          <p:cNvSpPr txBox="1"/>
          <p:nvPr/>
        </p:nvSpPr>
        <p:spPr>
          <a:xfrm>
            <a:off x="9915331" y="6519768"/>
            <a:ext cx="2276669" cy="338554"/>
          </a:xfrm>
          <a:prstGeom prst="rect">
            <a:avLst/>
          </a:prstGeom>
          <a:noFill/>
        </p:spPr>
        <p:txBody>
          <a:bodyPr wrap="square" rtlCol="0">
            <a:spAutoFit/>
          </a:bodyPr>
          <a:lstStyle/>
          <a:p>
            <a:pPr algn="r"/>
            <a:r>
              <a:rPr lang="en-GB" sz="1600" dirty="0" err="1">
                <a:latin typeface="Aharoni" panose="02010803020104030203" pitchFamily="2" charset="-79"/>
                <a:cs typeface="Aharoni" panose="02010803020104030203" pitchFamily="2" charset="-79"/>
              </a:rPr>
              <a:t>RJHall</a:t>
            </a:r>
            <a:endParaRPr lang="en-GB" sz="1600" dirty="0">
              <a:latin typeface="Aharoni" panose="02010803020104030203" pitchFamily="2" charset="-79"/>
              <a:cs typeface="Aharoni" panose="02010803020104030203" pitchFamily="2" charset="-79"/>
            </a:endParaRPr>
          </a:p>
        </p:txBody>
      </p:sp>
    </p:spTree>
    <p:extLst>
      <p:ext uri="{BB962C8B-B14F-4D97-AF65-F5344CB8AC3E}">
        <p14:creationId xmlns:p14="http://schemas.microsoft.com/office/powerpoint/2010/main" val="4085165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B5C745-215D-4B94-92C6-746F84DBAD62}"/>
              </a:ext>
            </a:extLst>
          </p:cNvPr>
          <p:cNvSpPr>
            <a:spLocks noGrp="1"/>
          </p:cNvSpPr>
          <p:nvPr>
            <p:ph type="title"/>
          </p:nvPr>
        </p:nvSpPr>
        <p:spPr/>
        <p:txBody>
          <a:bodyPr/>
          <a:lstStyle/>
          <a:p>
            <a:r>
              <a:rPr lang="en-GB" dirty="0"/>
              <a:t>PP Chain</a:t>
            </a:r>
          </a:p>
        </p:txBody>
      </p:sp>
      <p:sp>
        <p:nvSpPr>
          <p:cNvPr id="3" name="Rectangle 2">
            <a:extLst>
              <a:ext uri="{FF2B5EF4-FFF2-40B4-BE49-F238E27FC236}">
                <a16:creationId xmlns:a16="http://schemas.microsoft.com/office/drawing/2014/main" id="{B6A2D6E7-8DC2-4C52-BF89-BA5980A283F9}"/>
              </a:ext>
            </a:extLst>
          </p:cNvPr>
          <p:cNvSpPr/>
          <p:nvPr/>
        </p:nvSpPr>
        <p:spPr>
          <a:xfrm>
            <a:off x="263436" y="1642121"/>
            <a:ext cx="4493688" cy="4401205"/>
          </a:xfrm>
          <a:prstGeom prst="rect">
            <a:avLst/>
          </a:prstGeom>
        </p:spPr>
        <p:txBody>
          <a:bodyPr wrap="square">
            <a:spAutoFit/>
          </a:bodyPr>
          <a:lstStyle/>
          <a:p>
            <a:r>
              <a:rPr lang="en-GB" sz="2800" dirty="0">
                <a:latin typeface="Corbel" panose="020B0503020204020204" pitchFamily="34" charset="0"/>
              </a:rPr>
              <a:t>The first step takes a VERY long time </a:t>
            </a:r>
            <a:r>
              <a:rPr lang="en-GB" sz="2800" dirty="0"/>
              <a:t>~9 </a:t>
            </a:r>
            <a:r>
              <a:rPr lang="en-GB" sz="2800" dirty="0">
                <a:latin typeface="Corbel" panose="020B0503020204020204" pitchFamily="34" charset="0"/>
              </a:rPr>
              <a:t>BILLION years.</a:t>
            </a:r>
          </a:p>
          <a:p>
            <a:endParaRPr lang="en-GB" sz="2800" dirty="0">
              <a:latin typeface="Corbel" panose="020B0503020204020204" pitchFamily="34" charset="0"/>
            </a:endParaRPr>
          </a:p>
          <a:p>
            <a:r>
              <a:rPr lang="en-GB" sz="2800" dirty="0">
                <a:latin typeface="Corbel" panose="020B0503020204020204" pitchFamily="34" charset="0"/>
              </a:rPr>
              <a:t>This is because the two Hydrogen nuclei are positively charged and repel.</a:t>
            </a:r>
          </a:p>
          <a:p>
            <a:endParaRPr lang="en-GB" sz="2800" dirty="0">
              <a:latin typeface="Corbel" panose="020B0503020204020204" pitchFamily="34" charset="0"/>
            </a:endParaRPr>
          </a:p>
          <a:p>
            <a:r>
              <a:rPr lang="en-GB" sz="2800" dirty="0">
                <a:latin typeface="Corbel" panose="020B0503020204020204" pitchFamily="34" charset="0"/>
              </a:rPr>
              <a:t>Total energy released is:</a:t>
            </a:r>
          </a:p>
          <a:p>
            <a:r>
              <a:rPr lang="en-GB" sz="2800" dirty="0"/>
              <a:t>26.73</a:t>
            </a:r>
            <a:r>
              <a:rPr lang="en-GB" sz="2800" dirty="0">
                <a:latin typeface="Corbel" panose="020B0503020204020204" pitchFamily="34" charset="0"/>
              </a:rPr>
              <a:t> MeV</a:t>
            </a:r>
          </a:p>
          <a:p>
            <a:r>
              <a:rPr lang="en-GB" sz="2800" dirty="0">
                <a:latin typeface="Corbel" panose="020B0503020204020204" pitchFamily="34" charset="0"/>
              </a:rPr>
              <a:t>(</a:t>
            </a:r>
            <a:r>
              <a:rPr lang="en-GB" sz="2800" dirty="0"/>
              <a:t>4.3×10</a:t>
            </a:r>
            <a:r>
              <a:rPr lang="en-GB" sz="2800" baseline="30000" dirty="0"/>
              <a:t>-12</a:t>
            </a:r>
            <a:r>
              <a:rPr lang="en-GB" sz="2800" dirty="0"/>
              <a:t> J)</a:t>
            </a:r>
            <a:endParaRPr lang="en-GB" sz="2800" dirty="0">
              <a:latin typeface="Corbel" panose="020B0503020204020204" pitchFamily="34" charset="0"/>
            </a:endParaRPr>
          </a:p>
        </p:txBody>
      </p:sp>
      <p:sp>
        <p:nvSpPr>
          <p:cNvPr id="4" name="TextBox 3">
            <a:extLst>
              <a:ext uri="{FF2B5EF4-FFF2-40B4-BE49-F238E27FC236}">
                <a16:creationId xmlns:a16="http://schemas.microsoft.com/office/drawing/2014/main" id="{497652C6-94EE-46DA-95FE-03653C5A8A1E}"/>
              </a:ext>
            </a:extLst>
          </p:cNvPr>
          <p:cNvSpPr txBox="1"/>
          <p:nvPr/>
        </p:nvSpPr>
        <p:spPr>
          <a:xfrm>
            <a:off x="9915331" y="6519768"/>
            <a:ext cx="2276669" cy="338554"/>
          </a:xfrm>
          <a:prstGeom prst="rect">
            <a:avLst/>
          </a:prstGeom>
          <a:noFill/>
        </p:spPr>
        <p:txBody>
          <a:bodyPr wrap="square" rtlCol="0">
            <a:spAutoFit/>
          </a:bodyPr>
          <a:lstStyle/>
          <a:p>
            <a:pPr algn="r"/>
            <a:r>
              <a:rPr lang="en-GB" sz="1600" dirty="0">
                <a:latin typeface="Aharoni" panose="02010803020104030203" pitchFamily="2" charset="-79"/>
                <a:cs typeface="Aharoni" panose="02010803020104030203" pitchFamily="2" charset="-79"/>
              </a:rPr>
              <a:t>Sarang</a:t>
            </a:r>
          </a:p>
        </p:txBody>
      </p:sp>
      <p:pic>
        <p:nvPicPr>
          <p:cNvPr id="6" name="Picture 5">
            <a:extLst>
              <a:ext uri="{FF2B5EF4-FFF2-40B4-BE49-F238E27FC236}">
                <a16:creationId xmlns:a16="http://schemas.microsoft.com/office/drawing/2014/main" id="{113832A2-6510-45D6-B9A0-2675F9A04E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72255" y="0"/>
            <a:ext cx="4815334" cy="6858000"/>
          </a:xfrm>
          <a:prstGeom prst="rect">
            <a:avLst/>
          </a:prstGeom>
        </p:spPr>
      </p:pic>
    </p:spTree>
    <p:extLst>
      <p:ext uri="{BB962C8B-B14F-4D97-AF65-F5344CB8AC3E}">
        <p14:creationId xmlns:p14="http://schemas.microsoft.com/office/powerpoint/2010/main" val="2810278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B5C745-215D-4B94-92C6-746F84DBAD62}"/>
              </a:ext>
            </a:extLst>
          </p:cNvPr>
          <p:cNvSpPr>
            <a:spLocks noGrp="1"/>
          </p:cNvSpPr>
          <p:nvPr>
            <p:ph type="title"/>
          </p:nvPr>
        </p:nvSpPr>
        <p:spPr/>
        <p:txBody>
          <a:bodyPr/>
          <a:lstStyle/>
          <a:p>
            <a:r>
              <a:rPr lang="en-GB" dirty="0"/>
              <a:t>PP Chain</a:t>
            </a:r>
          </a:p>
        </p:txBody>
      </p:sp>
      <p:sp>
        <p:nvSpPr>
          <p:cNvPr id="3" name="Rectangle 2">
            <a:extLst>
              <a:ext uri="{FF2B5EF4-FFF2-40B4-BE49-F238E27FC236}">
                <a16:creationId xmlns:a16="http://schemas.microsoft.com/office/drawing/2014/main" id="{B6A2D6E7-8DC2-4C52-BF89-BA5980A283F9}"/>
              </a:ext>
            </a:extLst>
          </p:cNvPr>
          <p:cNvSpPr/>
          <p:nvPr/>
        </p:nvSpPr>
        <p:spPr>
          <a:xfrm>
            <a:off x="263435" y="2551837"/>
            <a:ext cx="4886375" cy="1754326"/>
          </a:xfrm>
          <a:prstGeom prst="rect">
            <a:avLst/>
          </a:prstGeom>
        </p:spPr>
        <p:txBody>
          <a:bodyPr wrap="square">
            <a:spAutoFit/>
          </a:bodyPr>
          <a:lstStyle/>
          <a:p>
            <a:pPr algn="ctr"/>
            <a:r>
              <a:rPr lang="en-GB" sz="3600" dirty="0"/>
              <a:t>4 ¹H⁺ → ⁴He²⁺ + 2e⁺ + 2</a:t>
            </a:r>
            <a:r>
              <a:rPr lang="el-GR" sz="3600" dirty="0"/>
              <a:t>ν</a:t>
            </a:r>
            <a:r>
              <a:rPr lang="en-GB" sz="3600" dirty="0"/>
              <a:t>ₑ </a:t>
            </a:r>
          </a:p>
          <a:p>
            <a:pPr algn="ctr"/>
            <a:endParaRPr lang="en-GB" sz="3600" dirty="0"/>
          </a:p>
          <a:p>
            <a:pPr algn="ctr"/>
            <a:r>
              <a:rPr lang="en-GB" sz="3600" dirty="0"/>
              <a:t>26.73</a:t>
            </a:r>
            <a:r>
              <a:rPr lang="en-GB" sz="3600" dirty="0">
                <a:latin typeface="Corbel" panose="020B0503020204020204" pitchFamily="34" charset="0"/>
              </a:rPr>
              <a:t> MeV</a:t>
            </a:r>
          </a:p>
        </p:txBody>
      </p:sp>
      <p:sp>
        <p:nvSpPr>
          <p:cNvPr id="4" name="TextBox 3">
            <a:extLst>
              <a:ext uri="{FF2B5EF4-FFF2-40B4-BE49-F238E27FC236}">
                <a16:creationId xmlns:a16="http://schemas.microsoft.com/office/drawing/2014/main" id="{497652C6-94EE-46DA-95FE-03653C5A8A1E}"/>
              </a:ext>
            </a:extLst>
          </p:cNvPr>
          <p:cNvSpPr txBox="1"/>
          <p:nvPr/>
        </p:nvSpPr>
        <p:spPr>
          <a:xfrm>
            <a:off x="9915331" y="6519768"/>
            <a:ext cx="2276669" cy="338554"/>
          </a:xfrm>
          <a:prstGeom prst="rect">
            <a:avLst/>
          </a:prstGeom>
          <a:noFill/>
        </p:spPr>
        <p:txBody>
          <a:bodyPr wrap="square" rtlCol="0">
            <a:spAutoFit/>
          </a:bodyPr>
          <a:lstStyle/>
          <a:p>
            <a:pPr algn="r"/>
            <a:r>
              <a:rPr lang="en-GB" sz="1600" dirty="0">
                <a:latin typeface="Aharoni" panose="02010803020104030203" pitchFamily="2" charset="-79"/>
                <a:cs typeface="Aharoni" panose="02010803020104030203" pitchFamily="2" charset="-79"/>
              </a:rPr>
              <a:t>Sarang</a:t>
            </a:r>
          </a:p>
        </p:txBody>
      </p:sp>
      <p:pic>
        <p:nvPicPr>
          <p:cNvPr id="6" name="Picture 5">
            <a:extLst>
              <a:ext uri="{FF2B5EF4-FFF2-40B4-BE49-F238E27FC236}">
                <a16:creationId xmlns:a16="http://schemas.microsoft.com/office/drawing/2014/main" id="{113832A2-6510-45D6-B9A0-2675F9A04E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72255" y="0"/>
            <a:ext cx="4815334" cy="6858000"/>
          </a:xfrm>
          <a:prstGeom prst="rect">
            <a:avLst/>
          </a:prstGeom>
        </p:spPr>
      </p:pic>
    </p:spTree>
    <p:extLst>
      <p:ext uri="{BB962C8B-B14F-4D97-AF65-F5344CB8AC3E}">
        <p14:creationId xmlns:p14="http://schemas.microsoft.com/office/powerpoint/2010/main" val="40897086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B5C745-215D-4B94-92C6-746F84DBAD62}"/>
              </a:ext>
            </a:extLst>
          </p:cNvPr>
          <p:cNvSpPr>
            <a:spLocks noGrp="1"/>
          </p:cNvSpPr>
          <p:nvPr>
            <p:ph type="title"/>
          </p:nvPr>
        </p:nvSpPr>
        <p:spPr/>
        <p:txBody>
          <a:bodyPr/>
          <a:lstStyle/>
          <a:p>
            <a:r>
              <a:rPr lang="en-GB" dirty="0"/>
              <a:t>Coulomb Barrier</a:t>
            </a:r>
          </a:p>
        </p:txBody>
      </p:sp>
      <p:sp>
        <p:nvSpPr>
          <p:cNvPr id="3" name="Rectangle 2">
            <a:extLst>
              <a:ext uri="{FF2B5EF4-FFF2-40B4-BE49-F238E27FC236}">
                <a16:creationId xmlns:a16="http://schemas.microsoft.com/office/drawing/2014/main" id="{B6A2D6E7-8DC2-4C52-BF89-BA5980A283F9}"/>
              </a:ext>
            </a:extLst>
          </p:cNvPr>
          <p:cNvSpPr/>
          <p:nvPr/>
        </p:nvSpPr>
        <p:spPr>
          <a:xfrm>
            <a:off x="263436" y="1642121"/>
            <a:ext cx="4493688" cy="4832092"/>
          </a:xfrm>
          <a:prstGeom prst="rect">
            <a:avLst/>
          </a:prstGeom>
        </p:spPr>
        <p:txBody>
          <a:bodyPr wrap="square">
            <a:spAutoFit/>
          </a:bodyPr>
          <a:lstStyle/>
          <a:p>
            <a:r>
              <a:rPr lang="en-GB" sz="2800" dirty="0">
                <a:latin typeface="Corbel" panose="020B0503020204020204" pitchFamily="34" charset="0"/>
              </a:rPr>
              <a:t>The two protons (Hydrogen nuclei) repel due to the electrostatic force.</a:t>
            </a:r>
          </a:p>
          <a:p>
            <a:endParaRPr lang="en-GB" sz="2800" dirty="0">
              <a:latin typeface="Corbel" panose="020B0503020204020204" pitchFamily="34" charset="0"/>
            </a:endParaRPr>
          </a:p>
          <a:p>
            <a:r>
              <a:rPr lang="en-GB" sz="2800" dirty="0">
                <a:latin typeface="Corbel" panose="020B0503020204020204" pitchFamily="34" charset="0"/>
              </a:rPr>
              <a:t>They have to have enough energy to overcome the potential barrier (the peak on the diagram).</a:t>
            </a:r>
          </a:p>
          <a:p>
            <a:endParaRPr lang="en-GB" sz="2800" dirty="0">
              <a:latin typeface="Corbel" panose="020B0503020204020204" pitchFamily="34" charset="0"/>
            </a:endParaRPr>
          </a:p>
          <a:p>
            <a:r>
              <a:rPr lang="en-GB" sz="2800" dirty="0">
                <a:latin typeface="Corbel" panose="020B0503020204020204" pitchFamily="34" charset="0"/>
              </a:rPr>
              <a:t>In practice they cheat using quantum tunnelling.</a:t>
            </a:r>
          </a:p>
        </p:txBody>
      </p:sp>
      <p:pic>
        <p:nvPicPr>
          <p:cNvPr id="7" name="Picture 6">
            <a:extLst>
              <a:ext uri="{FF2B5EF4-FFF2-40B4-BE49-F238E27FC236}">
                <a16:creationId xmlns:a16="http://schemas.microsoft.com/office/drawing/2014/main" id="{B7279A79-CA23-4081-B589-27365A6C8D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13364" y="0"/>
            <a:ext cx="6878636" cy="6858000"/>
          </a:xfrm>
          <a:prstGeom prst="rect">
            <a:avLst/>
          </a:prstGeom>
        </p:spPr>
      </p:pic>
    </p:spTree>
    <p:extLst>
      <p:ext uri="{BB962C8B-B14F-4D97-AF65-F5344CB8AC3E}">
        <p14:creationId xmlns:p14="http://schemas.microsoft.com/office/powerpoint/2010/main" val="16550866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B5C745-215D-4B94-92C6-746F84DBAD62}"/>
              </a:ext>
            </a:extLst>
          </p:cNvPr>
          <p:cNvSpPr>
            <a:spLocks noGrp="1"/>
          </p:cNvSpPr>
          <p:nvPr>
            <p:ph type="title"/>
          </p:nvPr>
        </p:nvSpPr>
        <p:spPr/>
        <p:txBody>
          <a:bodyPr/>
          <a:lstStyle/>
          <a:p>
            <a:r>
              <a:rPr lang="en-GB" dirty="0"/>
              <a:t>Binding Energy</a:t>
            </a:r>
          </a:p>
        </p:txBody>
      </p:sp>
      <p:sp>
        <p:nvSpPr>
          <p:cNvPr id="3" name="Rectangle 2">
            <a:extLst>
              <a:ext uri="{FF2B5EF4-FFF2-40B4-BE49-F238E27FC236}">
                <a16:creationId xmlns:a16="http://schemas.microsoft.com/office/drawing/2014/main" id="{B6A2D6E7-8DC2-4C52-BF89-BA5980A283F9}"/>
              </a:ext>
            </a:extLst>
          </p:cNvPr>
          <p:cNvSpPr/>
          <p:nvPr/>
        </p:nvSpPr>
        <p:spPr>
          <a:xfrm>
            <a:off x="263436" y="1642121"/>
            <a:ext cx="4493688" cy="2677656"/>
          </a:xfrm>
          <a:prstGeom prst="rect">
            <a:avLst/>
          </a:prstGeom>
        </p:spPr>
        <p:txBody>
          <a:bodyPr wrap="square">
            <a:spAutoFit/>
          </a:bodyPr>
          <a:lstStyle/>
          <a:p>
            <a:r>
              <a:rPr lang="en-GB" sz="2800" dirty="0">
                <a:latin typeface="Corbel" panose="020B0503020204020204" pitchFamily="34" charset="0"/>
              </a:rPr>
              <a:t>The mass of the Helium is less than the mass of the four protons. </a:t>
            </a:r>
          </a:p>
          <a:p>
            <a:endParaRPr lang="en-GB" sz="2800" dirty="0">
              <a:latin typeface="Corbel" panose="020B0503020204020204" pitchFamily="34" charset="0"/>
            </a:endParaRPr>
          </a:p>
          <a:p>
            <a:r>
              <a:rPr lang="en-GB" sz="2800" dirty="0">
                <a:latin typeface="Corbel" panose="020B0503020204020204" pitchFamily="34" charset="0"/>
              </a:rPr>
              <a:t>This mass difference is released as energy.</a:t>
            </a:r>
          </a:p>
        </p:txBody>
      </p:sp>
      <p:sp>
        <p:nvSpPr>
          <p:cNvPr id="4" name="TextBox 3">
            <a:extLst>
              <a:ext uri="{FF2B5EF4-FFF2-40B4-BE49-F238E27FC236}">
                <a16:creationId xmlns:a16="http://schemas.microsoft.com/office/drawing/2014/main" id="{497652C6-94EE-46DA-95FE-03653C5A8A1E}"/>
              </a:ext>
            </a:extLst>
          </p:cNvPr>
          <p:cNvSpPr txBox="1"/>
          <p:nvPr/>
        </p:nvSpPr>
        <p:spPr>
          <a:xfrm>
            <a:off x="9915331" y="6519768"/>
            <a:ext cx="2276669" cy="338554"/>
          </a:xfrm>
          <a:prstGeom prst="rect">
            <a:avLst/>
          </a:prstGeom>
          <a:noFill/>
        </p:spPr>
        <p:txBody>
          <a:bodyPr wrap="square" rtlCol="0">
            <a:spAutoFit/>
          </a:bodyPr>
          <a:lstStyle/>
          <a:p>
            <a:pPr algn="r"/>
            <a:r>
              <a:rPr lang="en-GB" sz="1600" dirty="0">
                <a:latin typeface="Aharoni" panose="02010803020104030203" pitchFamily="2" charset="-79"/>
                <a:cs typeface="Aharoni" panose="02010803020104030203" pitchFamily="2" charset="-79"/>
              </a:rPr>
              <a:t>Sarang</a:t>
            </a:r>
          </a:p>
        </p:txBody>
      </p:sp>
      <p:pic>
        <p:nvPicPr>
          <p:cNvPr id="6" name="Picture 5">
            <a:extLst>
              <a:ext uri="{FF2B5EF4-FFF2-40B4-BE49-F238E27FC236}">
                <a16:creationId xmlns:a16="http://schemas.microsoft.com/office/drawing/2014/main" id="{113832A2-6510-45D6-B9A0-2675F9A04E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72255" y="0"/>
            <a:ext cx="4815334" cy="6858000"/>
          </a:xfrm>
          <a:prstGeom prst="rect">
            <a:avLst/>
          </a:prstGeom>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E6FCF612-EBC2-4B84-9571-018F9D85D888}"/>
                  </a:ext>
                </a:extLst>
              </p:cNvPr>
              <p:cNvSpPr txBox="1"/>
              <p:nvPr/>
            </p:nvSpPr>
            <p:spPr>
              <a:xfrm>
                <a:off x="1400691" y="5048833"/>
                <a:ext cx="2475999" cy="7386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4800" b="0" i="1" smtClean="0">
                          <a:latin typeface="Cambria Math" panose="02040503050406030204" pitchFamily="18" charset="0"/>
                        </a:rPr>
                        <m:t>𝐸</m:t>
                      </m:r>
                      <m:r>
                        <a:rPr lang="en-US" sz="4800" b="0" i="1" smtClean="0">
                          <a:latin typeface="Cambria Math" panose="02040503050406030204" pitchFamily="18" charset="0"/>
                        </a:rPr>
                        <m:t>=</m:t>
                      </m:r>
                      <m:r>
                        <a:rPr lang="en-US" sz="4800" b="0" i="1" smtClean="0">
                          <a:latin typeface="Cambria Math" panose="02040503050406030204" pitchFamily="18" charset="0"/>
                        </a:rPr>
                        <m:t>𝑚</m:t>
                      </m:r>
                      <m:sSup>
                        <m:sSupPr>
                          <m:ctrlPr>
                            <a:rPr lang="en-US" sz="4800" b="0" i="1" smtClean="0">
                              <a:latin typeface="Cambria Math" panose="02040503050406030204" pitchFamily="18" charset="0"/>
                            </a:rPr>
                          </m:ctrlPr>
                        </m:sSupPr>
                        <m:e>
                          <m:r>
                            <a:rPr lang="en-US" sz="4800" b="0" i="1" smtClean="0">
                              <a:latin typeface="Cambria Math" panose="02040503050406030204" pitchFamily="18" charset="0"/>
                            </a:rPr>
                            <m:t>𝑐</m:t>
                          </m:r>
                        </m:e>
                        <m:sup>
                          <m:r>
                            <a:rPr lang="en-US" sz="4800" b="0" i="1" smtClean="0">
                              <a:latin typeface="Cambria Math" panose="02040503050406030204" pitchFamily="18" charset="0"/>
                            </a:rPr>
                            <m:t>2</m:t>
                          </m:r>
                        </m:sup>
                      </m:sSup>
                    </m:oMath>
                  </m:oMathPara>
                </a14:m>
                <a:endParaRPr lang="en-GB" sz="4800" dirty="0"/>
              </a:p>
            </p:txBody>
          </p:sp>
        </mc:Choice>
        <mc:Fallback xmlns="">
          <p:sp>
            <p:nvSpPr>
              <p:cNvPr id="5" name="TextBox 4">
                <a:extLst>
                  <a:ext uri="{FF2B5EF4-FFF2-40B4-BE49-F238E27FC236}">
                    <a16:creationId xmlns:a16="http://schemas.microsoft.com/office/drawing/2014/main" id="{E6FCF612-EBC2-4B84-9571-018F9D85D888}"/>
                  </a:ext>
                </a:extLst>
              </p:cNvPr>
              <p:cNvSpPr txBox="1">
                <a:spLocks noRot="1" noChangeAspect="1" noMove="1" noResize="1" noEditPoints="1" noAdjustHandles="1" noChangeArrowheads="1" noChangeShapeType="1" noTextEdit="1"/>
              </p:cNvSpPr>
              <p:nvPr/>
            </p:nvSpPr>
            <p:spPr>
              <a:xfrm>
                <a:off x="1400691" y="5048833"/>
                <a:ext cx="2475999" cy="738664"/>
              </a:xfrm>
              <a:prstGeom prst="rect">
                <a:avLst/>
              </a:prstGeom>
              <a:blipFill>
                <a:blip r:embed="rId4"/>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3852630176"/>
      </p:ext>
    </p:extLst>
  </p:cSld>
  <p:clrMapOvr>
    <a:masterClrMapping/>
  </p:clrMapOvr>
</p:sld>
</file>

<file path=ppt/theme/theme1.xml><?xml version="1.0" encoding="utf-8"?>
<a:theme xmlns:a="http://schemas.openxmlformats.org/drawingml/2006/main" name="Astro">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0DF842C9-4962-45C0-ABDD-8F94FACB43AE}" vid="{94601DFF-8D49-4B8E-A280-D4A43E3C2CE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AstroTemplate</Template>
  <TotalTime>1363</TotalTime>
  <Words>1653</Words>
  <Application>Microsoft Office PowerPoint</Application>
  <PresentationFormat>Widescreen</PresentationFormat>
  <Paragraphs>229</Paragraphs>
  <Slides>17</Slides>
  <Notes>17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17</vt:i4>
      </vt:variant>
    </vt:vector>
  </HeadingPairs>
  <TitlesOfParts>
    <vt:vector size="24" baseType="lpstr">
      <vt:lpstr>Aharoni</vt:lpstr>
      <vt:lpstr>Arial</vt:lpstr>
      <vt:lpstr>Calibri</vt:lpstr>
      <vt:lpstr>Calibri Light</vt:lpstr>
      <vt:lpstr>Cambria Math</vt:lpstr>
      <vt:lpstr>Corbel</vt:lpstr>
      <vt:lpstr>Astro</vt:lpstr>
      <vt:lpstr>PowerPoint Presentation</vt:lpstr>
      <vt:lpstr>Nuclear Fusion</vt:lpstr>
      <vt:lpstr>PowerPoint Presentation</vt:lpstr>
      <vt:lpstr>Nuclear Fusion</vt:lpstr>
      <vt:lpstr>Nuclear Fusion</vt:lpstr>
      <vt:lpstr>PP Chain</vt:lpstr>
      <vt:lpstr>PP Chain</vt:lpstr>
      <vt:lpstr>Coulomb Barrier</vt:lpstr>
      <vt:lpstr>Binding Energy</vt:lpstr>
      <vt:lpstr>Binding Energy</vt:lpstr>
      <vt:lpstr>PowerPoint Presentation</vt:lpstr>
      <vt:lpstr>PowerPoint Presentation</vt:lpstr>
      <vt:lpstr>Fusion Shells</vt:lpstr>
      <vt:lpstr>25 Solar Mass Star</vt:lpstr>
      <vt:lpstr>Mass vs Fusion Process</vt:lpstr>
      <vt:lpstr>PowerPoint Presentation</vt:lpstr>
      <vt:lpstr>Observing the Night Sky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Dimitrios Theodorakis</dc:creator>
  <cp:lastModifiedBy>Dimitrios Theodorakis</cp:lastModifiedBy>
  <cp:revision>83</cp:revision>
  <cp:lastPrinted>2021-01-06T10:40:25Z</cp:lastPrinted>
  <dcterms:created xsi:type="dcterms:W3CDTF">2021-01-05T13:01:11Z</dcterms:created>
  <dcterms:modified xsi:type="dcterms:W3CDTF">2021-01-07T14:40:14Z</dcterms:modified>
</cp:coreProperties>
</file>